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</p:sldMasterIdLst>
  <p:notesMasterIdLst>
    <p:notesMasterId r:id="rId31"/>
  </p:notesMasterIdLst>
  <p:sldIdLst>
    <p:sldId id="262" r:id="rId8"/>
    <p:sldId id="280" r:id="rId9"/>
    <p:sldId id="288" r:id="rId10"/>
    <p:sldId id="289" r:id="rId11"/>
    <p:sldId id="290" r:id="rId12"/>
    <p:sldId id="291" r:id="rId13"/>
    <p:sldId id="292" r:id="rId14"/>
    <p:sldId id="263" r:id="rId15"/>
    <p:sldId id="264" r:id="rId16"/>
    <p:sldId id="265" r:id="rId17"/>
    <p:sldId id="266" r:id="rId18"/>
    <p:sldId id="278" r:id="rId19"/>
    <p:sldId id="275" r:id="rId20"/>
    <p:sldId id="284" r:id="rId21"/>
    <p:sldId id="279" r:id="rId22"/>
    <p:sldId id="261" r:id="rId23"/>
    <p:sldId id="281" r:id="rId24"/>
    <p:sldId id="267" r:id="rId25"/>
    <p:sldId id="293" r:id="rId26"/>
    <p:sldId id="294" r:id="rId27"/>
    <p:sldId id="271" r:id="rId28"/>
    <p:sldId id="283" r:id="rId29"/>
    <p:sldId id="285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3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2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Relationship Id="rId2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Relationship Id="rId2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0966183574879227"/>
          <c:y val="0.0291864249571051"/>
          <c:w val="0.973429951690821"/>
          <c:h val="0.843249133944548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Column2</c:v>
                </c:pt>
              </c:strCache>
            </c:strRef>
          </c:tx>
          <c:spPr>
            <a:ln w="57150" cap="rnd" cmpd="sng">
              <a:solidFill>
                <a:srgbClr val="FF0000"/>
              </a:solidFill>
              <a:round/>
              <a:headEnd type="none"/>
              <a:tailEnd type="triangle"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Sheet1!$A$3:$A$10</c:f>
              <c:strCache>
                <c:ptCount val="8"/>
                <c:pt idx="0">
                  <c:v>1951</c:v>
                </c:pt>
                <c:pt idx="1">
                  <c:v>1961</c:v>
                </c:pt>
                <c:pt idx="2">
                  <c:v>1971</c:v>
                </c:pt>
                <c:pt idx="3">
                  <c:v>1981</c:v>
                </c:pt>
                <c:pt idx="4">
                  <c:v>1991*</c:v>
                </c:pt>
                <c:pt idx="5">
                  <c:v>1998</c:v>
                </c:pt>
                <c:pt idx="6">
                  <c:v>2010*</c:v>
                </c:pt>
                <c:pt idx="7">
                  <c:v>2017</c:v>
                </c:pt>
              </c:strCache>
            </c:strRef>
          </c:cat>
          <c:val>
            <c:numRef>
              <c:f>Sheet1!$B$3:$B$10</c:f>
              <c:numCache>
                <c:formatCode>#,##0.0</c:formatCode>
                <c:ptCount val="8"/>
                <c:pt idx="0">
                  <c:v>33.740167</c:v>
                </c:pt>
                <c:pt idx="1">
                  <c:v>42.880378</c:v>
                </c:pt>
                <c:pt idx="2">
                  <c:v>65.30933999999998</c:v>
                </c:pt>
                <c:pt idx="3">
                  <c:v>84.253644</c:v>
                </c:pt>
                <c:pt idx="4">
                  <c:v>108.3029615</c:v>
                </c:pt>
                <c:pt idx="5">
                  <c:v>132.352279</c:v>
                </c:pt>
                <c:pt idx="6">
                  <c:v>170.0633995</c:v>
                </c:pt>
                <c:pt idx="7">
                  <c:v>207.77452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196-486F-8A2E-7FA5F8019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3807448"/>
        <c:axId val="2133370952"/>
      </c:lineChart>
      <c:catAx>
        <c:axId val="2133807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3370952"/>
        <c:crosses val="autoZero"/>
        <c:auto val="1"/>
        <c:lblAlgn val="ctr"/>
        <c:lblOffset val="100"/>
        <c:noMultiLvlLbl val="0"/>
      </c:catAx>
      <c:valAx>
        <c:axId val="2133370952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2133807448"/>
        <c:crossesAt val="1.0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71186568621071"/>
          <c:y val="0.0439669321824493"/>
          <c:w val="0.745702036832173"/>
          <c:h val="0.85367971943722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008000"/>
            </a:solidFill>
            <a:ln w="28575" cmpd="sng">
              <a:solidFill>
                <a:srgbClr val="0000FF"/>
              </a:solidFill>
            </a:ln>
          </c:spPr>
          <c:invertIfNegative val="0"/>
          <c:dLbls>
            <c:numFmt formatCode="#,##0.0" sourceLinked="0"/>
            <c:txPr>
              <a:bodyPr rot="0" vert="horz"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1951</c:v>
                </c:pt>
                <c:pt idx="1">
                  <c:v>1961</c:v>
                </c:pt>
                <c:pt idx="2">
                  <c:v>1972</c:v>
                </c:pt>
                <c:pt idx="3">
                  <c:v>1981</c:v>
                </c:pt>
                <c:pt idx="4">
                  <c:v>1998</c:v>
                </c:pt>
                <c:pt idx="5">
                  <c:v>2017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82.2600255653744</c:v>
                </c:pt>
                <c:pt idx="1">
                  <c:v>77.4848719850371</c:v>
                </c:pt>
                <c:pt idx="2">
                  <c:v>74.59222371562782</c:v>
                </c:pt>
                <c:pt idx="3">
                  <c:v>71.70274202027385</c:v>
                </c:pt>
                <c:pt idx="4">
                  <c:v>67.48344318271995</c:v>
                </c:pt>
                <c:pt idx="5">
                  <c:v>63.62162742573043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3A-440F-835B-76906C27C89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rgbClr val="FF6600"/>
            </a:solidFill>
            <a:ln w="38100" cmpd="sng">
              <a:solidFill>
                <a:srgbClr val="FF0000"/>
              </a:solidFill>
            </a:ln>
          </c:spPr>
          <c:invertIfNegative val="0"/>
          <c:dLbls>
            <c:numFmt formatCode="#,##0.0" sourceLinked="0"/>
            <c:txPr>
              <a:bodyPr rot="0" vert="horz"/>
              <a:lstStyle/>
              <a:p>
                <a:pPr>
                  <a:defRPr sz="2400"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Sheet1!$B$1:$G$1</c:f>
              <c:strCache>
                <c:ptCount val="6"/>
                <c:pt idx="0">
                  <c:v>1951</c:v>
                </c:pt>
                <c:pt idx="1">
                  <c:v>1961</c:v>
                </c:pt>
                <c:pt idx="2">
                  <c:v>1972</c:v>
                </c:pt>
                <c:pt idx="3">
                  <c:v>1981</c:v>
                </c:pt>
                <c:pt idx="4">
                  <c:v>1998</c:v>
                </c:pt>
                <c:pt idx="5">
                  <c:v>2017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17.73997443462565</c:v>
                </c:pt>
                <c:pt idx="1">
                  <c:v>22.51512801496293</c:v>
                </c:pt>
                <c:pt idx="2">
                  <c:v>25.40777628437218</c:v>
                </c:pt>
                <c:pt idx="3">
                  <c:v>28.29725797972608</c:v>
                </c:pt>
                <c:pt idx="4">
                  <c:v>32.51655681728004</c:v>
                </c:pt>
                <c:pt idx="5">
                  <c:v>36.37837257426945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3A-440F-835B-76906C27C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044143544"/>
        <c:axId val="2133227816"/>
      </c:barChart>
      <c:catAx>
        <c:axId val="2044143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133227816"/>
        <c:crosses val="autoZero"/>
        <c:auto val="1"/>
        <c:lblAlgn val="ctr"/>
        <c:lblOffset val="100"/>
        <c:noMultiLvlLbl val="0"/>
      </c:catAx>
      <c:valAx>
        <c:axId val="2133227816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2044143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2984759549684"/>
          <c:y val="0.0449173092117811"/>
          <c:w val="0.142015541576307"/>
          <c:h val="0.838322026355702"/>
        </c:manualLayout>
      </c:layout>
      <c:overlay val="0"/>
      <c:txPr>
        <a:bodyPr rot="0" vert="horz"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16.6</c:v>
                </c:pt>
              </c:strCache>
            </c:strRef>
          </c:tx>
          <c:spPr>
            <a:ln w="57150" cap="rnd" cmpd="sng">
              <a:solidFill>
                <a:srgbClr val="FF6600"/>
              </a:solidFill>
              <a:round/>
              <a:headEnd type="none"/>
              <a:tailEnd type="triangle"/>
            </a:ln>
            <a:effectLst/>
          </c:spPr>
          <c:marker>
            <c:symbol val="none"/>
          </c:marker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0169753086419754"/>
                  <c:y val="-0.04961692242707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Sheet1!$A$3:$A$14</c:f>
              <c:strCache>
                <c:ptCount val="12"/>
                <c:pt idx="0">
                  <c:v>1951</c:v>
                </c:pt>
                <c:pt idx="1">
                  <c:v>1961</c:v>
                </c:pt>
                <c:pt idx="2">
                  <c:v>1971</c:v>
                </c:pt>
                <c:pt idx="3">
                  <c:v>1981</c:v>
                </c:pt>
                <c:pt idx="4">
                  <c:v>1991*</c:v>
                </c:pt>
                <c:pt idx="5">
                  <c:v>1998</c:v>
                </c:pt>
                <c:pt idx="6">
                  <c:v>2010*</c:v>
                </c:pt>
                <c:pt idx="7">
                  <c:v>2017</c:v>
                </c:pt>
                <c:pt idx="8">
                  <c:v>2027</c:v>
                </c:pt>
                <c:pt idx="9">
                  <c:v>2037</c:v>
                </c:pt>
                <c:pt idx="10">
                  <c:v>2047</c:v>
                </c:pt>
                <c:pt idx="11">
                  <c:v>2051</c:v>
                </c:pt>
              </c:strCache>
            </c:strRef>
          </c:cat>
          <c:val>
            <c:numRef>
              <c:f>Sheet1!$B$3:$B$14</c:f>
              <c:numCache>
                <c:formatCode>#,##0.0</c:formatCode>
                <c:ptCount val="12"/>
                <c:pt idx="0">
                  <c:v>33.740167</c:v>
                </c:pt>
                <c:pt idx="1">
                  <c:v>42.880378</c:v>
                </c:pt>
                <c:pt idx="2">
                  <c:v>65.30934000000001</c:v>
                </c:pt>
                <c:pt idx="3">
                  <c:v>84.253644</c:v>
                </c:pt>
                <c:pt idx="4">
                  <c:v>108.3029615</c:v>
                </c:pt>
                <c:pt idx="5">
                  <c:v>132.352279</c:v>
                </c:pt>
                <c:pt idx="6">
                  <c:v>170.0633995</c:v>
                </c:pt>
                <c:pt idx="7">
                  <c:v>207.77452</c:v>
                </c:pt>
                <c:pt idx="8">
                  <c:v>264.18618612443</c:v>
                </c:pt>
                <c:pt idx="9">
                  <c:v>326.3032419677799</c:v>
                </c:pt>
                <c:pt idx="10">
                  <c:v>391.4949261763338</c:v>
                </c:pt>
                <c:pt idx="11">
                  <c:v>416.2223758656696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196-486F-8A2E-7FA5F8019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2626248"/>
        <c:axId val="2132515720"/>
      </c:lineChart>
      <c:catAx>
        <c:axId val="213262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2515720"/>
        <c:crosses val="autoZero"/>
        <c:auto val="1"/>
        <c:lblAlgn val="ctr"/>
        <c:lblOffset val="100"/>
        <c:noMultiLvlLbl val="0"/>
      </c:catAx>
      <c:valAx>
        <c:axId val="213251572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solidFill>
                      <a:srgbClr val="0000FF"/>
                    </a:solidFill>
                  </a:rPr>
                  <a:t>In </a:t>
                </a:r>
                <a:r>
                  <a:rPr lang="en-US" sz="1600" b="1" baseline="0" dirty="0" smtClean="0">
                    <a:solidFill>
                      <a:srgbClr val="0000FF"/>
                    </a:solidFill>
                  </a:rPr>
                  <a:t>  M</a:t>
                </a:r>
                <a:r>
                  <a:rPr lang="en-US" sz="1600" b="1" dirty="0" smtClean="0">
                    <a:solidFill>
                      <a:srgbClr val="0000FF"/>
                    </a:solidFill>
                  </a:rPr>
                  <a:t>illions</a:t>
                </a:r>
                <a:endParaRPr lang="en-US" sz="1600" b="1" dirty="0">
                  <a:solidFill>
                    <a:srgbClr val="0000FF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2626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16.6</c:v>
                </c:pt>
              </c:strCache>
            </c:strRef>
          </c:tx>
          <c:spPr>
            <a:ln w="57150" cap="rnd" cmpd="sng">
              <a:solidFill>
                <a:srgbClr val="FF6600"/>
              </a:solidFill>
              <a:round/>
              <a:headEnd type="none"/>
              <a:tailEnd type="triangle"/>
            </a:ln>
            <a:effectLst/>
          </c:spPr>
          <c:marker>
            <c:symbol val="none"/>
          </c:marker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0169753086419754"/>
                  <c:y val="-0.049616922427078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Sheet1!$A$3:$A$14</c:f>
              <c:strCache>
                <c:ptCount val="12"/>
                <c:pt idx="0">
                  <c:v>1951</c:v>
                </c:pt>
                <c:pt idx="1">
                  <c:v>1961</c:v>
                </c:pt>
                <c:pt idx="2">
                  <c:v>1971</c:v>
                </c:pt>
                <c:pt idx="3">
                  <c:v>1981</c:v>
                </c:pt>
                <c:pt idx="4">
                  <c:v>1991*</c:v>
                </c:pt>
                <c:pt idx="5">
                  <c:v>1998</c:v>
                </c:pt>
                <c:pt idx="6">
                  <c:v>2010*</c:v>
                </c:pt>
                <c:pt idx="7">
                  <c:v>2017</c:v>
                </c:pt>
                <c:pt idx="8">
                  <c:v>2027</c:v>
                </c:pt>
                <c:pt idx="9">
                  <c:v>2037</c:v>
                </c:pt>
                <c:pt idx="10">
                  <c:v>2047</c:v>
                </c:pt>
                <c:pt idx="11">
                  <c:v>2051</c:v>
                </c:pt>
              </c:strCache>
            </c:strRef>
          </c:cat>
          <c:val>
            <c:numRef>
              <c:f>Sheet1!$B$3:$B$14</c:f>
              <c:numCache>
                <c:formatCode>#,##0.0</c:formatCode>
                <c:ptCount val="12"/>
                <c:pt idx="0">
                  <c:v>33.740167</c:v>
                </c:pt>
                <c:pt idx="1">
                  <c:v>42.880378</c:v>
                </c:pt>
                <c:pt idx="2">
                  <c:v>65.30934000000001</c:v>
                </c:pt>
                <c:pt idx="3">
                  <c:v>84.253644</c:v>
                </c:pt>
                <c:pt idx="4">
                  <c:v>108.3029615</c:v>
                </c:pt>
                <c:pt idx="5">
                  <c:v>132.352279</c:v>
                </c:pt>
                <c:pt idx="6">
                  <c:v>170.0633995</c:v>
                </c:pt>
                <c:pt idx="7">
                  <c:v>207.77452</c:v>
                </c:pt>
                <c:pt idx="8">
                  <c:v>264.18618612443</c:v>
                </c:pt>
                <c:pt idx="9">
                  <c:v>326.3032419677799</c:v>
                </c:pt>
                <c:pt idx="10">
                  <c:v>391.4949261763338</c:v>
                </c:pt>
                <c:pt idx="11">
                  <c:v>416.2223758656696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196-486F-8A2E-7FA5F8019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3437032"/>
        <c:axId val="2133440568"/>
      </c:lineChart>
      <c:catAx>
        <c:axId val="213343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3440568"/>
        <c:crosses val="autoZero"/>
        <c:auto val="1"/>
        <c:lblAlgn val="ctr"/>
        <c:lblOffset val="100"/>
        <c:noMultiLvlLbl val="0"/>
      </c:catAx>
      <c:valAx>
        <c:axId val="21334405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00FF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solidFill>
                      <a:srgbClr val="0000FF"/>
                    </a:solidFill>
                  </a:rPr>
                  <a:t>In </a:t>
                </a:r>
                <a:r>
                  <a:rPr lang="en-US" sz="1600" b="1" baseline="0" dirty="0" smtClean="0">
                    <a:solidFill>
                      <a:srgbClr val="0000FF"/>
                    </a:solidFill>
                  </a:rPr>
                  <a:t>  M</a:t>
                </a:r>
                <a:r>
                  <a:rPr lang="en-US" sz="1600" b="1" dirty="0" smtClean="0">
                    <a:solidFill>
                      <a:srgbClr val="0000FF"/>
                    </a:solidFill>
                  </a:rPr>
                  <a:t>illions</a:t>
                </a:r>
                <a:endParaRPr lang="en-US" sz="1600" b="1" dirty="0">
                  <a:solidFill>
                    <a:srgbClr val="0000FF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3437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National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pPr>
              <a:ln>
                <a:solidFill>
                  <a:srgbClr val="008000"/>
                </a:solidFill>
              </a:ln>
            </c:spPr>
          </c:marker>
          <c:cat>
            <c:strRef>
              <c:f>Sheet1!$A$2:$A$9</c:f>
              <c:strCache>
                <c:ptCount val="8"/>
                <c:pt idx="0">
                  <c:v>1998-99</c:v>
                </c:pt>
                <c:pt idx="1">
                  <c:v>2001-02</c:v>
                </c:pt>
                <c:pt idx="2">
                  <c:v>2004-05</c:v>
                </c:pt>
                <c:pt idx="3">
                  <c:v>2005-06</c:v>
                </c:pt>
                <c:pt idx="4">
                  <c:v>2007-08</c:v>
                </c:pt>
                <c:pt idx="5">
                  <c:v>2010-11</c:v>
                </c:pt>
                <c:pt idx="6">
                  <c:v>2011-12</c:v>
                </c:pt>
                <c:pt idx="7">
                  <c:v>2013-14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57.9</c:v>
                </c:pt>
                <c:pt idx="1">
                  <c:v>64.3</c:v>
                </c:pt>
                <c:pt idx="2">
                  <c:v>51.7</c:v>
                </c:pt>
                <c:pt idx="3">
                  <c:v>50.4</c:v>
                </c:pt>
                <c:pt idx="4">
                  <c:v>44.1</c:v>
                </c:pt>
                <c:pt idx="5">
                  <c:v>36.8</c:v>
                </c:pt>
                <c:pt idx="6">
                  <c:v>36.3</c:v>
                </c:pt>
                <c:pt idx="7">
                  <c:v>29.5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Urban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ln>
                <a:solidFill>
                  <a:srgbClr val="0000FF"/>
                </a:solidFill>
              </a:ln>
            </c:spPr>
          </c:marker>
          <c:cat>
            <c:strRef>
              <c:f>Sheet1!$A$2:$A$9</c:f>
              <c:strCache>
                <c:ptCount val="8"/>
                <c:pt idx="0">
                  <c:v>1998-99</c:v>
                </c:pt>
                <c:pt idx="1">
                  <c:v>2001-02</c:v>
                </c:pt>
                <c:pt idx="2">
                  <c:v>2004-05</c:v>
                </c:pt>
                <c:pt idx="3">
                  <c:v>2005-06</c:v>
                </c:pt>
                <c:pt idx="4">
                  <c:v>2007-08</c:v>
                </c:pt>
                <c:pt idx="5">
                  <c:v>2010-11</c:v>
                </c:pt>
                <c:pt idx="6">
                  <c:v>2011-12</c:v>
                </c:pt>
                <c:pt idx="7">
                  <c:v>2013-14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44.5</c:v>
                </c:pt>
                <c:pt idx="1">
                  <c:v>50.0</c:v>
                </c:pt>
                <c:pt idx="2">
                  <c:v>37.3</c:v>
                </c:pt>
                <c:pt idx="3">
                  <c:v>36.6</c:v>
                </c:pt>
                <c:pt idx="4">
                  <c:v>32.7</c:v>
                </c:pt>
                <c:pt idx="5">
                  <c:v>26.2</c:v>
                </c:pt>
                <c:pt idx="6">
                  <c:v>22.8</c:v>
                </c:pt>
                <c:pt idx="7">
                  <c:v>18.2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Rural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strRef>
              <c:f>Sheet1!$A$2:$A$9</c:f>
              <c:strCache>
                <c:ptCount val="8"/>
                <c:pt idx="0">
                  <c:v>1998-99</c:v>
                </c:pt>
                <c:pt idx="1">
                  <c:v>2001-02</c:v>
                </c:pt>
                <c:pt idx="2">
                  <c:v>2004-05</c:v>
                </c:pt>
                <c:pt idx="3">
                  <c:v>2005-06</c:v>
                </c:pt>
                <c:pt idx="4">
                  <c:v>2007-08</c:v>
                </c:pt>
                <c:pt idx="5">
                  <c:v>2010-11</c:v>
                </c:pt>
                <c:pt idx="6">
                  <c:v>2011-12</c:v>
                </c:pt>
                <c:pt idx="7">
                  <c:v>2013-14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63.4</c:v>
                </c:pt>
                <c:pt idx="1">
                  <c:v>70.2</c:v>
                </c:pt>
                <c:pt idx="2">
                  <c:v>58.4</c:v>
                </c:pt>
                <c:pt idx="3">
                  <c:v>57.4</c:v>
                </c:pt>
                <c:pt idx="4">
                  <c:v>49.7</c:v>
                </c:pt>
                <c:pt idx="5">
                  <c:v>42.1</c:v>
                </c:pt>
                <c:pt idx="6">
                  <c:v>43.1</c:v>
                </c:pt>
                <c:pt idx="7">
                  <c:v>35.6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8964600"/>
        <c:axId val="2028963176"/>
      </c:lineChart>
      <c:catAx>
        <c:axId val="2028964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28963176"/>
        <c:crosses val="autoZero"/>
        <c:auto val="1"/>
        <c:lblAlgn val="ctr"/>
        <c:lblOffset val="100"/>
        <c:noMultiLvlLbl val="0"/>
      </c:catAx>
      <c:valAx>
        <c:axId val="20289631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2400" dirty="0" smtClean="0"/>
                  <a:t>%</a:t>
                </a:r>
                <a:r>
                  <a:rPr lang="en-US" sz="2400" baseline="0" dirty="0" smtClean="0"/>
                  <a:t> Population </a:t>
                </a:r>
                <a:endParaRPr lang="en-US" sz="24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28964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39123208830895"/>
          <c:y val="0.0308312286247155"/>
          <c:w val="0.909986635096173"/>
          <c:h val="0.78214448505213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GDP (%)</c:v>
                </c:pt>
              </c:strCache>
            </c:strRef>
          </c:tx>
          <c:spPr>
            <a:ln w="76200">
              <a:solidFill>
                <a:srgbClr val="008000"/>
              </a:solidFill>
            </a:ln>
          </c:spPr>
          <c:marker>
            <c:spPr>
              <a:solidFill>
                <a:srgbClr val="00B050"/>
              </a:solidFill>
              <a:ln w="76200">
                <a:solidFill>
                  <a:srgbClr val="008000"/>
                </a:solidFill>
              </a:ln>
            </c:spPr>
          </c:marker>
          <c:dLbls>
            <c:dLbl>
              <c:idx val="1"/>
              <c:layout>
                <c:manualLayout>
                  <c:x val="-0.0583065251526671"/>
                  <c:y val="-0.073539045723528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0915201224846958"/>
                  <c:y val="-0.037060621131900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0324362850454161"/>
                  <c:y val="-0.0987933396715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GB" sz="20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
(Target)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 formatCode="#,##0.0">
                  <c:v>3.8</c:v>
                </c:pt>
                <c:pt idx="1">
                  <c:v>3.68</c:v>
                </c:pt>
                <c:pt idx="2">
                  <c:v>4.05</c:v>
                </c:pt>
                <c:pt idx="3">
                  <c:v>4.06</c:v>
                </c:pt>
                <c:pt idx="4">
                  <c:v>4.51</c:v>
                </c:pt>
                <c:pt idx="5">
                  <c:v>5.28</c:v>
                </c:pt>
                <c:pt idx="6" formatCode="#,##0.0">
                  <c:v>6.0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9566856"/>
        <c:axId val="2129569736"/>
      </c:lineChart>
      <c:catAx>
        <c:axId val="2129566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2129569736"/>
        <c:crosses val="autoZero"/>
        <c:auto val="1"/>
        <c:lblAlgn val="ctr"/>
        <c:lblOffset val="100"/>
        <c:noMultiLvlLbl val="0"/>
      </c:catAx>
      <c:valAx>
        <c:axId val="2129569736"/>
        <c:scaling>
          <c:orientation val="minMax"/>
          <c:min val="3.0"/>
        </c:scaling>
        <c:delete val="0"/>
        <c:axPos val="l"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2129566856"/>
        <c:crosses val="autoZero"/>
        <c:crossBetween val="between"/>
      </c:valAx>
      <c:spPr>
        <a:ln>
          <a:prstDash val="sysDash"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8"/>
    </mc:Choice>
    <mc:Fallback>
      <c:style val="48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Consumer Expenditure on Housing _x000d_(% of Total Household Exp)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80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66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8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0.369448243311691"/>
                  <c:y val="-0.0579800666808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84434083897408"/>
                  <c:y val="-0.00957987515074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75757575757576"/>
                  <c:y val="-0.008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92424242424242"/>
                  <c:y val="-0.008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10578951068616"/>
                  <c:y val="-0.0100401606425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255421674264401"/>
                  <c:y val="-0.00754362630346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57575757575757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24648247094113"/>
                  <c:y val="-0.007309236947791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43235962692163"/>
                  <c:y val="-0.007736141416057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Dubai</c:v>
                </c:pt>
                <c:pt idx="1">
                  <c:v>Shanghai</c:v>
                </c:pt>
                <c:pt idx="2">
                  <c:v>Shanghain</c:v>
                </c:pt>
                <c:pt idx="3">
                  <c:v>Seoul</c:v>
                </c:pt>
                <c:pt idx="4">
                  <c:v>Mumbai</c:v>
                </c:pt>
                <c:pt idx="5">
                  <c:v>New York</c:v>
                </c:pt>
                <c:pt idx="6">
                  <c:v>Karachi</c:v>
                </c:pt>
                <c:pt idx="7">
                  <c:v>Lahore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40.0</c:v>
                </c:pt>
                <c:pt idx="1">
                  <c:v>13.5</c:v>
                </c:pt>
                <c:pt idx="2">
                  <c:v>16.6</c:v>
                </c:pt>
                <c:pt idx="3">
                  <c:v>17.7</c:v>
                </c:pt>
                <c:pt idx="4">
                  <c:v>13.0</c:v>
                </c:pt>
                <c:pt idx="5">
                  <c:v>23.1</c:v>
                </c:pt>
                <c:pt idx="6">
                  <c:v>19.2</c:v>
                </c:pt>
                <c:pt idx="7">
                  <c:v>21.0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2133285512"/>
        <c:axId val="2133293864"/>
        <c:axId val="0"/>
      </c:bar3DChart>
      <c:catAx>
        <c:axId val="2133285512"/>
        <c:scaling>
          <c:orientation val="minMax"/>
        </c:scaling>
        <c:delete val="0"/>
        <c:axPos val="l"/>
        <c:majorTickMark val="out"/>
        <c:minorTickMark val="none"/>
        <c:tickLblPos val="nextTo"/>
        <c:crossAx val="2133293864"/>
        <c:crosses val="autoZero"/>
        <c:auto val="1"/>
        <c:lblAlgn val="ctr"/>
        <c:lblOffset val="100"/>
        <c:noMultiLvlLbl val="0"/>
      </c:catAx>
      <c:valAx>
        <c:axId val="21332938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33285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89BF2-0846-FE4D-9C07-754597C3A7F3}" type="doc">
      <dgm:prSet loTypeId="urn:microsoft.com/office/officeart/2009/3/layout/CircleRelationship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BA05D1-3FFF-E843-B4DF-98B9BD894233}">
      <dgm:prSet phldrT="[Text]" custT="1"/>
      <dgm:spPr/>
      <dgm:t>
        <a:bodyPr/>
        <a:lstStyle/>
        <a:p>
          <a:pPr>
            <a:lnSpc>
              <a:spcPct val="110000"/>
            </a:lnSpc>
          </a:pPr>
          <a:r>
            <a:rPr lang="en-US" sz="3200" dirty="0" smtClean="0"/>
            <a:t>Electronics,  </a:t>
          </a:r>
          <a:r>
            <a:rPr lang="en-US" sz="2800" dirty="0" smtClean="0"/>
            <a:t>Light Engineering</a:t>
          </a:r>
          <a:r>
            <a:rPr lang="en-US" sz="3200" dirty="0" smtClean="0"/>
            <a:t>, Chemicals, Automobiles etc.   </a:t>
          </a:r>
          <a:endParaRPr lang="en-US" sz="3200" dirty="0"/>
        </a:p>
      </dgm:t>
    </dgm:pt>
    <dgm:pt modelId="{C5E46432-F5A0-0F4C-85A4-DE98E5D3CE4E}" type="parTrans" cxnId="{239B1ED2-5971-6442-A67A-3C3A37E3AFC0}">
      <dgm:prSet/>
      <dgm:spPr/>
      <dgm:t>
        <a:bodyPr/>
        <a:lstStyle/>
        <a:p>
          <a:endParaRPr lang="en-US"/>
        </a:p>
      </dgm:t>
    </dgm:pt>
    <dgm:pt modelId="{6C6BB756-2A1D-9049-AFAA-DEA95C40BCF4}" type="sibTrans" cxnId="{239B1ED2-5971-6442-A67A-3C3A37E3AFC0}">
      <dgm:prSet/>
      <dgm:spPr/>
      <dgm:t>
        <a:bodyPr/>
        <a:lstStyle/>
        <a:p>
          <a:endParaRPr lang="en-US"/>
        </a:p>
      </dgm:t>
    </dgm:pt>
    <dgm:pt modelId="{C3700707-E3CF-2D43-AF84-9581577FD219}">
      <dgm:prSet phldrT="[Text]"/>
      <dgm:spPr/>
      <dgm:t>
        <a:bodyPr/>
        <a:lstStyle/>
        <a:p>
          <a:r>
            <a:rPr lang="en-US" dirty="0" smtClean="0"/>
            <a:t>Textiles</a:t>
          </a:r>
          <a:endParaRPr lang="en-US" dirty="0"/>
        </a:p>
      </dgm:t>
    </dgm:pt>
    <dgm:pt modelId="{86DF3836-8036-CD4E-BD56-A0A0E0636D5D}" type="parTrans" cxnId="{BD3DA8EB-D9C1-F340-8E47-8151F0ECFC23}">
      <dgm:prSet/>
      <dgm:spPr/>
      <dgm:t>
        <a:bodyPr/>
        <a:lstStyle/>
        <a:p>
          <a:endParaRPr lang="en-US"/>
        </a:p>
      </dgm:t>
    </dgm:pt>
    <dgm:pt modelId="{AF007B3B-B236-084C-A1B6-16949C17CC2B}" type="sibTrans" cxnId="{BD3DA8EB-D9C1-F340-8E47-8151F0ECFC23}">
      <dgm:prSet/>
      <dgm:spPr/>
      <dgm:t>
        <a:bodyPr/>
        <a:lstStyle/>
        <a:p>
          <a:endParaRPr lang="en-US"/>
        </a:p>
      </dgm:t>
    </dgm:pt>
    <dgm:pt modelId="{F98FC563-A677-3443-A562-4A047C7ACA07}">
      <dgm:prSet phldrT="[Text]" custT="1"/>
      <dgm:spPr/>
      <dgm:t>
        <a:bodyPr/>
        <a:lstStyle/>
        <a:p>
          <a:r>
            <a:rPr lang="en-US" sz="2400" b="1" dirty="0" smtClean="0"/>
            <a:t>Mines      &amp;  Minerals</a:t>
          </a:r>
          <a:endParaRPr lang="en-US" sz="2400" b="1" dirty="0"/>
        </a:p>
      </dgm:t>
    </dgm:pt>
    <dgm:pt modelId="{37393019-8C80-3942-AEE0-C968ED1B3026}" type="parTrans" cxnId="{E17A678F-8525-D646-BF03-E08BD8BB7713}">
      <dgm:prSet/>
      <dgm:spPr/>
      <dgm:t>
        <a:bodyPr/>
        <a:lstStyle/>
        <a:p>
          <a:endParaRPr lang="en-US"/>
        </a:p>
      </dgm:t>
    </dgm:pt>
    <dgm:pt modelId="{195A9455-E213-144E-86DF-1E296A255D71}" type="sibTrans" cxnId="{E17A678F-8525-D646-BF03-E08BD8BB7713}">
      <dgm:prSet/>
      <dgm:spPr/>
      <dgm:t>
        <a:bodyPr/>
        <a:lstStyle/>
        <a:p>
          <a:endParaRPr lang="en-US"/>
        </a:p>
      </dgm:t>
    </dgm:pt>
    <dgm:pt modelId="{C8CDEFFD-6849-AA49-96A1-4F5FA9733C65}">
      <dgm:prSet phldrT="[Text]" custT="1"/>
      <dgm:spPr/>
      <dgm:t>
        <a:bodyPr/>
        <a:lstStyle/>
        <a:p>
          <a:r>
            <a:rPr lang="en-US" sz="2400" b="1" dirty="0" smtClean="0"/>
            <a:t>Energy Sector       (Oil &amp; Gas Exploration) </a:t>
          </a:r>
          <a:endParaRPr lang="en-US" sz="2400" b="1" dirty="0"/>
        </a:p>
      </dgm:t>
    </dgm:pt>
    <dgm:pt modelId="{F25C9004-009C-5E42-93A8-5491952FDF4F}" type="parTrans" cxnId="{404EDAC9-BC95-054C-BF2D-B9F044D9CD7E}">
      <dgm:prSet/>
      <dgm:spPr/>
      <dgm:t>
        <a:bodyPr/>
        <a:lstStyle/>
        <a:p>
          <a:endParaRPr lang="en-US"/>
        </a:p>
      </dgm:t>
    </dgm:pt>
    <dgm:pt modelId="{CE52F26D-B0A5-C344-A4E9-DDAA6340D969}" type="sibTrans" cxnId="{404EDAC9-BC95-054C-BF2D-B9F044D9CD7E}">
      <dgm:prSet/>
      <dgm:spPr/>
      <dgm:t>
        <a:bodyPr/>
        <a:lstStyle/>
        <a:p>
          <a:endParaRPr lang="en-US"/>
        </a:p>
      </dgm:t>
    </dgm:pt>
    <dgm:pt modelId="{F3EE1D46-AAE8-954C-B94A-7D8416C29D09}">
      <dgm:prSet phldrT="[Text]" custT="1"/>
      <dgm:spPr/>
      <dgm:t>
        <a:bodyPr/>
        <a:lstStyle/>
        <a:p>
          <a:r>
            <a:rPr lang="en-US" sz="2400" b="1" dirty="0" smtClean="0"/>
            <a:t>Construction</a:t>
          </a:r>
          <a:endParaRPr lang="en-US" sz="2400" b="1" dirty="0"/>
        </a:p>
      </dgm:t>
    </dgm:pt>
    <dgm:pt modelId="{0503D504-08A7-4348-B031-F5EB9C117A84}" type="parTrans" cxnId="{795B5FA8-294D-2048-A727-80BCB0AA5834}">
      <dgm:prSet/>
      <dgm:spPr/>
      <dgm:t>
        <a:bodyPr/>
        <a:lstStyle/>
        <a:p>
          <a:endParaRPr lang="en-US"/>
        </a:p>
      </dgm:t>
    </dgm:pt>
    <dgm:pt modelId="{B37DB31B-5304-5546-8585-1AE4144DD038}" type="sibTrans" cxnId="{795B5FA8-294D-2048-A727-80BCB0AA5834}">
      <dgm:prSet/>
      <dgm:spPr/>
      <dgm:t>
        <a:bodyPr/>
        <a:lstStyle/>
        <a:p>
          <a:endParaRPr lang="en-US"/>
        </a:p>
      </dgm:t>
    </dgm:pt>
    <dgm:pt modelId="{C4CAE2BB-784E-6F43-8634-C44850044FFF}">
      <dgm:prSet phldrT="[Text]" custT="1"/>
      <dgm:spPr/>
      <dgm:t>
        <a:bodyPr/>
        <a:lstStyle/>
        <a:p>
          <a:r>
            <a:rPr lang="en-US" sz="2400" b="1" dirty="0" smtClean="0"/>
            <a:t>Agriculture,           Food processing</a:t>
          </a:r>
          <a:endParaRPr lang="en-US" sz="2400" b="1" dirty="0"/>
        </a:p>
      </dgm:t>
    </dgm:pt>
    <dgm:pt modelId="{9D567FE9-A047-B146-AA6A-24A470CC0835}" type="parTrans" cxnId="{6AAFC56A-9E87-FD43-B898-05DB838FE21E}">
      <dgm:prSet/>
      <dgm:spPr/>
      <dgm:t>
        <a:bodyPr/>
        <a:lstStyle/>
        <a:p>
          <a:endParaRPr lang="en-US"/>
        </a:p>
      </dgm:t>
    </dgm:pt>
    <dgm:pt modelId="{B1CEAFBA-8E3B-C042-B720-EAAD06A71A79}" type="sibTrans" cxnId="{6AAFC56A-9E87-FD43-B898-05DB838FE21E}">
      <dgm:prSet/>
      <dgm:spPr/>
      <dgm:t>
        <a:bodyPr/>
        <a:lstStyle/>
        <a:p>
          <a:endParaRPr lang="en-US"/>
        </a:p>
      </dgm:t>
    </dgm:pt>
    <dgm:pt modelId="{9978BEFB-4B31-654D-B557-085DBBB5444E}" type="pres">
      <dgm:prSet presAssocID="{B8F89BF2-0846-FE4D-9C07-754597C3A7F3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13C3D57-1E82-B942-BFBF-7CDC93D0CD86}" type="pres">
      <dgm:prSet presAssocID="{87BA05D1-3FFF-E843-B4DF-98B9BD894233}" presName="Parent" presStyleLbl="node0" presStyleIdx="0" presStyleCnt="1" custScaleX="127498" custScaleY="106192" custLinFactNeighborX="24407" custLinFactNeighborY="486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54704EE6-298B-8248-8783-0B81580FF8DA}" type="pres">
      <dgm:prSet presAssocID="{87BA05D1-3FFF-E843-B4DF-98B9BD894233}" presName="Accent2" presStyleLbl="node1" presStyleIdx="0" presStyleCnt="19"/>
      <dgm:spPr/>
    </dgm:pt>
    <dgm:pt modelId="{29B73525-4D53-964F-A970-EB4436855A8F}" type="pres">
      <dgm:prSet presAssocID="{87BA05D1-3FFF-E843-B4DF-98B9BD894233}" presName="Accent3" presStyleLbl="node1" presStyleIdx="1" presStyleCnt="19" custLinFactY="39116" custLinFactNeighborY="100000"/>
      <dgm:spPr/>
    </dgm:pt>
    <dgm:pt modelId="{673D2978-FD6F-834A-9A42-BA4565402650}" type="pres">
      <dgm:prSet presAssocID="{87BA05D1-3FFF-E843-B4DF-98B9BD894233}" presName="Accent4" presStyleLbl="node1" presStyleIdx="2" presStyleCnt="19"/>
      <dgm:spPr/>
    </dgm:pt>
    <dgm:pt modelId="{0ED962EB-5847-3848-A1FA-BD8E04C2C467}" type="pres">
      <dgm:prSet presAssocID="{87BA05D1-3FFF-E843-B4DF-98B9BD894233}" presName="Accent5" presStyleLbl="node1" presStyleIdx="3" presStyleCnt="19" custLinFactX="500000" custLinFactY="500000" custLinFactNeighborX="529141" custLinFactNeighborY="501172"/>
      <dgm:spPr/>
    </dgm:pt>
    <dgm:pt modelId="{424C380F-BCB1-4640-A989-D3A1F299E089}" type="pres">
      <dgm:prSet presAssocID="{87BA05D1-3FFF-E843-B4DF-98B9BD894233}" presName="Accent6" presStyleLbl="node1" presStyleIdx="4" presStyleCnt="19"/>
      <dgm:spPr/>
    </dgm:pt>
    <dgm:pt modelId="{A605A365-1423-0F4F-A518-D0F9D8DF850E}" type="pres">
      <dgm:prSet presAssocID="{C3700707-E3CF-2D43-AF84-9581577FD219}" presName="Child1" presStyleLbl="node1" presStyleIdx="5" presStyleCnt="19" custScaleX="130499" custScaleY="128204" custLinFactNeighborX="-19841" custLinFactNeighborY="422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911B513-92F7-B24C-99A5-EF61094FDB5B}" type="pres">
      <dgm:prSet presAssocID="{C3700707-E3CF-2D43-AF84-9581577FD219}" presName="Accent7" presStyleCnt="0"/>
      <dgm:spPr/>
    </dgm:pt>
    <dgm:pt modelId="{D7095E3F-D0CD-774F-AA29-0849EE152C31}" type="pres">
      <dgm:prSet presAssocID="{C3700707-E3CF-2D43-AF84-9581577FD219}" presName="AccentHold1" presStyleLbl="node1" presStyleIdx="6" presStyleCnt="19" custLinFactX="-200000" custLinFactY="-63329" custLinFactNeighborX="-240811" custLinFactNeighborY="-100000"/>
      <dgm:spPr/>
    </dgm:pt>
    <dgm:pt modelId="{FCC09CD8-C7DD-8349-98DA-AF01946E3D2F}" type="pres">
      <dgm:prSet presAssocID="{C3700707-E3CF-2D43-AF84-9581577FD219}" presName="Accent8" presStyleCnt="0"/>
      <dgm:spPr/>
    </dgm:pt>
    <dgm:pt modelId="{34022241-3D7B-A14A-8ED2-3DEEBAF97614}" type="pres">
      <dgm:prSet presAssocID="{C3700707-E3CF-2D43-AF84-9581577FD219}" presName="AccentHold2" presStyleLbl="node1" presStyleIdx="7" presStyleCnt="19"/>
      <dgm:spPr/>
    </dgm:pt>
    <dgm:pt modelId="{E692457A-7D26-814B-BC98-8A5BDCEDE152}" type="pres">
      <dgm:prSet presAssocID="{F98FC563-A677-3443-A562-4A047C7ACA07}" presName="Child2" presStyleLbl="node1" presStyleIdx="8" presStyleCnt="19" custScaleX="165176" custScaleY="149666" custLinFactNeighborX="86272" custLinFactNeighborY="-1127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87E3AB1-714B-274C-80E6-FFF72C0B3562}" type="pres">
      <dgm:prSet presAssocID="{F98FC563-A677-3443-A562-4A047C7ACA07}" presName="Accent9" presStyleCnt="0"/>
      <dgm:spPr/>
    </dgm:pt>
    <dgm:pt modelId="{960B7DFA-A613-AA4C-837B-F7EC933E303F}" type="pres">
      <dgm:prSet presAssocID="{F98FC563-A677-3443-A562-4A047C7ACA07}" presName="AccentHold1" presStyleLbl="node1" presStyleIdx="9" presStyleCnt="19" custLinFactX="100000" custLinFactNeighborX="118376"/>
      <dgm:spPr/>
    </dgm:pt>
    <dgm:pt modelId="{607F258C-8C9C-A44C-A2EA-96D6ED61ABD8}" type="pres">
      <dgm:prSet presAssocID="{F98FC563-A677-3443-A562-4A047C7ACA07}" presName="Accent10" presStyleCnt="0"/>
      <dgm:spPr/>
    </dgm:pt>
    <dgm:pt modelId="{15FB35FF-1313-A34C-9134-50F2DE54B481}" type="pres">
      <dgm:prSet presAssocID="{F98FC563-A677-3443-A562-4A047C7ACA07}" presName="AccentHold2" presStyleLbl="node1" presStyleIdx="10" presStyleCnt="19"/>
      <dgm:spPr/>
    </dgm:pt>
    <dgm:pt modelId="{D0CF6F92-F920-604A-B9F0-4C6B53DB854B}" type="pres">
      <dgm:prSet presAssocID="{F98FC563-A677-3443-A562-4A047C7ACA07}" presName="Accent11" presStyleCnt="0"/>
      <dgm:spPr/>
    </dgm:pt>
    <dgm:pt modelId="{285066FB-5B34-C340-A069-C767B47E23BB}" type="pres">
      <dgm:prSet presAssocID="{F98FC563-A677-3443-A562-4A047C7ACA07}" presName="AccentHold3" presStyleLbl="node1" presStyleIdx="11" presStyleCnt="19"/>
      <dgm:spPr/>
    </dgm:pt>
    <dgm:pt modelId="{33184C79-666E-664A-81FC-85E6CE752386}" type="pres">
      <dgm:prSet presAssocID="{C8CDEFFD-6849-AA49-96A1-4F5FA9733C65}" presName="Child3" presStyleLbl="node1" presStyleIdx="12" presStyleCnt="19" custScaleX="217208" custScaleY="157125" custLinFactNeighborX="31448" custLinFactNeighborY="563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208A461-BDAA-3D47-95A8-15ABBDF9BE58}" type="pres">
      <dgm:prSet presAssocID="{C8CDEFFD-6849-AA49-96A1-4F5FA9733C65}" presName="Accent12" presStyleCnt="0"/>
      <dgm:spPr/>
    </dgm:pt>
    <dgm:pt modelId="{9C2DD35B-BB75-8D4A-9252-1FB71AA879CA}" type="pres">
      <dgm:prSet presAssocID="{C8CDEFFD-6849-AA49-96A1-4F5FA9733C65}" presName="AccentHold1" presStyleLbl="node1" presStyleIdx="13" presStyleCnt="19"/>
      <dgm:spPr/>
    </dgm:pt>
    <dgm:pt modelId="{8B790F69-217D-2442-9CA0-406D412F1EC0}" type="pres">
      <dgm:prSet presAssocID="{F3EE1D46-AAE8-954C-B94A-7D8416C29D09}" presName="Child4" presStyleLbl="node1" presStyleIdx="14" presStyleCnt="19" custScaleX="20133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2D4D78C-EB56-DF4C-8A9C-EC429942062D}" type="pres">
      <dgm:prSet presAssocID="{F3EE1D46-AAE8-954C-B94A-7D8416C29D09}" presName="Accent13" presStyleCnt="0"/>
      <dgm:spPr/>
    </dgm:pt>
    <dgm:pt modelId="{7193623C-8146-8E4C-83B8-12C1C78B3DF8}" type="pres">
      <dgm:prSet presAssocID="{F3EE1D46-AAE8-954C-B94A-7D8416C29D09}" presName="AccentHold1" presStyleLbl="node1" presStyleIdx="15" presStyleCnt="19"/>
      <dgm:spPr/>
    </dgm:pt>
    <dgm:pt modelId="{FE61E71C-9553-934C-9990-BAFD8029AF0D}" type="pres">
      <dgm:prSet presAssocID="{C4CAE2BB-784E-6F43-8634-C44850044FFF}" presName="Child5" presStyleLbl="node1" presStyleIdx="16" presStyleCnt="19" custScaleX="273669" custLinFactX="-54440" custLinFactNeighborX="-100000" custLinFactNeighborY="563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4445141-B503-DE41-925D-439FAEB72D07}" type="pres">
      <dgm:prSet presAssocID="{C4CAE2BB-784E-6F43-8634-C44850044FFF}" presName="Accent15" presStyleCnt="0"/>
      <dgm:spPr/>
    </dgm:pt>
    <dgm:pt modelId="{1B564662-0644-EE4B-A75B-F0A156D76FFA}" type="pres">
      <dgm:prSet presAssocID="{C4CAE2BB-784E-6F43-8634-C44850044FFF}" presName="AccentHold2" presStyleLbl="node1" presStyleIdx="17" presStyleCnt="19"/>
      <dgm:spPr/>
    </dgm:pt>
    <dgm:pt modelId="{D376B822-AA39-C64C-A858-339F157FC89C}" type="pres">
      <dgm:prSet presAssocID="{C4CAE2BB-784E-6F43-8634-C44850044FFF}" presName="Accent16" presStyleCnt="0"/>
      <dgm:spPr/>
    </dgm:pt>
    <dgm:pt modelId="{E4BF8101-B7FC-A94A-B33B-5C92105DEC62}" type="pres">
      <dgm:prSet presAssocID="{C4CAE2BB-784E-6F43-8634-C44850044FFF}" presName="AccentHold3" presStyleLbl="node1" presStyleIdx="18" presStyleCnt="19" custLinFactY="45381" custLinFactNeighborY="100000"/>
      <dgm:spPr/>
    </dgm:pt>
  </dgm:ptLst>
  <dgm:cxnLst>
    <dgm:cxn modelId="{E17A678F-8525-D646-BF03-E08BD8BB7713}" srcId="{87BA05D1-3FFF-E843-B4DF-98B9BD894233}" destId="{F98FC563-A677-3443-A562-4A047C7ACA07}" srcOrd="1" destOrd="0" parTransId="{37393019-8C80-3942-AEE0-C968ED1B3026}" sibTransId="{195A9455-E213-144E-86DF-1E296A255D71}"/>
    <dgm:cxn modelId="{6DB7DD72-56FC-B841-9948-5A96DA75CCE3}" type="presOf" srcId="{C4CAE2BB-784E-6F43-8634-C44850044FFF}" destId="{FE61E71C-9553-934C-9990-BAFD8029AF0D}" srcOrd="0" destOrd="0" presId="urn:microsoft.com/office/officeart/2009/3/layout/CircleRelationship"/>
    <dgm:cxn modelId="{9BA58523-DF29-AE44-94D7-EAE8F324AADF}" type="presOf" srcId="{87BA05D1-3FFF-E843-B4DF-98B9BD894233}" destId="{F13C3D57-1E82-B942-BFBF-7CDC93D0CD86}" srcOrd="0" destOrd="0" presId="urn:microsoft.com/office/officeart/2009/3/layout/CircleRelationship"/>
    <dgm:cxn modelId="{BD3DA8EB-D9C1-F340-8E47-8151F0ECFC23}" srcId="{87BA05D1-3FFF-E843-B4DF-98B9BD894233}" destId="{C3700707-E3CF-2D43-AF84-9581577FD219}" srcOrd="0" destOrd="0" parTransId="{86DF3836-8036-CD4E-BD56-A0A0E0636D5D}" sibTransId="{AF007B3B-B236-084C-A1B6-16949C17CC2B}"/>
    <dgm:cxn modelId="{BA59D9F2-7E7C-6A42-82BA-B09C3048B1D6}" type="presOf" srcId="{C3700707-E3CF-2D43-AF84-9581577FD219}" destId="{A605A365-1423-0F4F-A518-D0F9D8DF850E}" srcOrd="0" destOrd="0" presId="urn:microsoft.com/office/officeart/2009/3/layout/CircleRelationship"/>
    <dgm:cxn modelId="{239B1ED2-5971-6442-A67A-3C3A37E3AFC0}" srcId="{B8F89BF2-0846-FE4D-9C07-754597C3A7F3}" destId="{87BA05D1-3FFF-E843-B4DF-98B9BD894233}" srcOrd="0" destOrd="0" parTransId="{C5E46432-F5A0-0F4C-85A4-DE98E5D3CE4E}" sibTransId="{6C6BB756-2A1D-9049-AFAA-DEA95C40BCF4}"/>
    <dgm:cxn modelId="{795B5FA8-294D-2048-A727-80BCB0AA5834}" srcId="{87BA05D1-3FFF-E843-B4DF-98B9BD894233}" destId="{F3EE1D46-AAE8-954C-B94A-7D8416C29D09}" srcOrd="3" destOrd="0" parTransId="{0503D504-08A7-4348-B031-F5EB9C117A84}" sibTransId="{B37DB31B-5304-5546-8585-1AE4144DD038}"/>
    <dgm:cxn modelId="{48FBC5F9-4B00-0848-A183-4724F026A857}" type="presOf" srcId="{C8CDEFFD-6849-AA49-96A1-4F5FA9733C65}" destId="{33184C79-666E-664A-81FC-85E6CE752386}" srcOrd="0" destOrd="0" presId="urn:microsoft.com/office/officeart/2009/3/layout/CircleRelationship"/>
    <dgm:cxn modelId="{F35556DA-6064-AD4E-9CC8-1822DA96DFE0}" type="presOf" srcId="{F98FC563-A677-3443-A562-4A047C7ACA07}" destId="{E692457A-7D26-814B-BC98-8A5BDCEDE152}" srcOrd="0" destOrd="0" presId="urn:microsoft.com/office/officeart/2009/3/layout/CircleRelationship"/>
    <dgm:cxn modelId="{6AAFC56A-9E87-FD43-B898-05DB838FE21E}" srcId="{87BA05D1-3FFF-E843-B4DF-98B9BD894233}" destId="{C4CAE2BB-784E-6F43-8634-C44850044FFF}" srcOrd="4" destOrd="0" parTransId="{9D567FE9-A047-B146-AA6A-24A470CC0835}" sibTransId="{B1CEAFBA-8E3B-C042-B720-EAAD06A71A79}"/>
    <dgm:cxn modelId="{404EDAC9-BC95-054C-BF2D-B9F044D9CD7E}" srcId="{87BA05D1-3FFF-E843-B4DF-98B9BD894233}" destId="{C8CDEFFD-6849-AA49-96A1-4F5FA9733C65}" srcOrd="2" destOrd="0" parTransId="{F25C9004-009C-5E42-93A8-5491952FDF4F}" sibTransId="{CE52F26D-B0A5-C344-A4E9-DDAA6340D969}"/>
    <dgm:cxn modelId="{3EF21906-5D3B-794F-8B7C-111297BCC8DE}" type="presOf" srcId="{B8F89BF2-0846-FE4D-9C07-754597C3A7F3}" destId="{9978BEFB-4B31-654D-B557-085DBBB5444E}" srcOrd="0" destOrd="0" presId="urn:microsoft.com/office/officeart/2009/3/layout/CircleRelationship"/>
    <dgm:cxn modelId="{00C5A4B7-9931-5A47-9D30-2EA8252B1762}" type="presOf" srcId="{F3EE1D46-AAE8-954C-B94A-7D8416C29D09}" destId="{8B790F69-217D-2442-9CA0-406D412F1EC0}" srcOrd="0" destOrd="0" presId="urn:microsoft.com/office/officeart/2009/3/layout/CircleRelationship"/>
    <dgm:cxn modelId="{0C9E35A8-0173-F741-B236-0E4B868C0A1C}" type="presParOf" srcId="{9978BEFB-4B31-654D-B557-085DBBB5444E}" destId="{F13C3D57-1E82-B942-BFBF-7CDC93D0CD86}" srcOrd="0" destOrd="0" presId="urn:microsoft.com/office/officeart/2009/3/layout/CircleRelationship"/>
    <dgm:cxn modelId="{2178628A-FF88-D845-B109-FF34EB5D77C2}" type="presParOf" srcId="{9978BEFB-4B31-654D-B557-085DBBB5444E}" destId="{54704EE6-298B-8248-8783-0B81580FF8DA}" srcOrd="1" destOrd="0" presId="urn:microsoft.com/office/officeart/2009/3/layout/CircleRelationship"/>
    <dgm:cxn modelId="{2E386E46-A483-2C47-8FE2-94394A4299E2}" type="presParOf" srcId="{9978BEFB-4B31-654D-B557-085DBBB5444E}" destId="{29B73525-4D53-964F-A970-EB4436855A8F}" srcOrd="2" destOrd="0" presId="urn:microsoft.com/office/officeart/2009/3/layout/CircleRelationship"/>
    <dgm:cxn modelId="{E76A9993-A17C-B741-A8E1-540A0B46576C}" type="presParOf" srcId="{9978BEFB-4B31-654D-B557-085DBBB5444E}" destId="{673D2978-FD6F-834A-9A42-BA4565402650}" srcOrd="3" destOrd="0" presId="urn:microsoft.com/office/officeart/2009/3/layout/CircleRelationship"/>
    <dgm:cxn modelId="{944969DA-251E-5947-BB44-7D862179F698}" type="presParOf" srcId="{9978BEFB-4B31-654D-B557-085DBBB5444E}" destId="{0ED962EB-5847-3848-A1FA-BD8E04C2C467}" srcOrd="4" destOrd="0" presId="urn:microsoft.com/office/officeart/2009/3/layout/CircleRelationship"/>
    <dgm:cxn modelId="{B7FB5E82-6CF8-7B49-A8D9-6168122DA631}" type="presParOf" srcId="{9978BEFB-4B31-654D-B557-085DBBB5444E}" destId="{424C380F-BCB1-4640-A989-D3A1F299E089}" srcOrd="5" destOrd="0" presId="urn:microsoft.com/office/officeart/2009/3/layout/CircleRelationship"/>
    <dgm:cxn modelId="{82E839A6-8782-4543-8676-6542C3F79E4E}" type="presParOf" srcId="{9978BEFB-4B31-654D-B557-085DBBB5444E}" destId="{A605A365-1423-0F4F-A518-D0F9D8DF850E}" srcOrd="6" destOrd="0" presId="urn:microsoft.com/office/officeart/2009/3/layout/CircleRelationship"/>
    <dgm:cxn modelId="{6DF7C60E-A212-BE4D-8689-FBA8533222EE}" type="presParOf" srcId="{9978BEFB-4B31-654D-B557-085DBBB5444E}" destId="{B911B513-92F7-B24C-99A5-EF61094FDB5B}" srcOrd="7" destOrd="0" presId="urn:microsoft.com/office/officeart/2009/3/layout/CircleRelationship"/>
    <dgm:cxn modelId="{7DD97E48-106A-8445-8F8C-99A3462F369E}" type="presParOf" srcId="{B911B513-92F7-B24C-99A5-EF61094FDB5B}" destId="{D7095E3F-D0CD-774F-AA29-0849EE152C31}" srcOrd="0" destOrd="0" presId="urn:microsoft.com/office/officeart/2009/3/layout/CircleRelationship"/>
    <dgm:cxn modelId="{07591EAF-E476-6D4B-B8B3-16BFE53785B9}" type="presParOf" srcId="{9978BEFB-4B31-654D-B557-085DBBB5444E}" destId="{FCC09CD8-C7DD-8349-98DA-AF01946E3D2F}" srcOrd="8" destOrd="0" presId="urn:microsoft.com/office/officeart/2009/3/layout/CircleRelationship"/>
    <dgm:cxn modelId="{87DC767A-F8CC-BB40-A995-4F8CAFEB9EE7}" type="presParOf" srcId="{FCC09CD8-C7DD-8349-98DA-AF01946E3D2F}" destId="{34022241-3D7B-A14A-8ED2-3DEEBAF97614}" srcOrd="0" destOrd="0" presId="urn:microsoft.com/office/officeart/2009/3/layout/CircleRelationship"/>
    <dgm:cxn modelId="{8EAC6440-634C-B54E-BF01-E0E72FCE8384}" type="presParOf" srcId="{9978BEFB-4B31-654D-B557-085DBBB5444E}" destId="{E692457A-7D26-814B-BC98-8A5BDCEDE152}" srcOrd="9" destOrd="0" presId="urn:microsoft.com/office/officeart/2009/3/layout/CircleRelationship"/>
    <dgm:cxn modelId="{AD54DA61-46E0-7A4B-9216-D871766B198A}" type="presParOf" srcId="{9978BEFB-4B31-654D-B557-085DBBB5444E}" destId="{387E3AB1-714B-274C-80E6-FFF72C0B3562}" srcOrd="10" destOrd="0" presId="urn:microsoft.com/office/officeart/2009/3/layout/CircleRelationship"/>
    <dgm:cxn modelId="{39FC3492-3F79-4C4B-89D9-09112E2164FB}" type="presParOf" srcId="{387E3AB1-714B-274C-80E6-FFF72C0B3562}" destId="{960B7DFA-A613-AA4C-837B-F7EC933E303F}" srcOrd="0" destOrd="0" presId="urn:microsoft.com/office/officeart/2009/3/layout/CircleRelationship"/>
    <dgm:cxn modelId="{20B65368-4E84-5B4D-AC46-500C7D49D122}" type="presParOf" srcId="{9978BEFB-4B31-654D-B557-085DBBB5444E}" destId="{607F258C-8C9C-A44C-A2EA-96D6ED61ABD8}" srcOrd="11" destOrd="0" presId="urn:microsoft.com/office/officeart/2009/3/layout/CircleRelationship"/>
    <dgm:cxn modelId="{D8E35BB7-31B1-1940-B386-5D773EDDD315}" type="presParOf" srcId="{607F258C-8C9C-A44C-A2EA-96D6ED61ABD8}" destId="{15FB35FF-1313-A34C-9134-50F2DE54B481}" srcOrd="0" destOrd="0" presId="urn:microsoft.com/office/officeart/2009/3/layout/CircleRelationship"/>
    <dgm:cxn modelId="{5B2174F1-FC95-5845-BFF8-CE6FDC35D4ED}" type="presParOf" srcId="{9978BEFB-4B31-654D-B557-085DBBB5444E}" destId="{D0CF6F92-F920-604A-B9F0-4C6B53DB854B}" srcOrd="12" destOrd="0" presId="urn:microsoft.com/office/officeart/2009/3/layout/CircleRelationship"/>
    <dgm:cxn modelId="{DB3D5B71-0A3B-4349-97A4-55A85D590E6E}" type="presParOf" srcId="{D0CF6F92-F920-604A-B9F0-4C6B53DB854B}" destId="{285066FB-5B34-C340-A069-C767B47E23BB}" srcOrd="0" destOrd="0" presId="urn:microsoft.com/office/officeart/2009/3/layout/CircleRelationship"/>
    <dgm:cxn modelId="{AE1C15E0-082B-F043-98D1-5D7B32AC82B5}" type="presParOf" srcId="{9978BEFB-4B31-654D-B557-085DBBB5444E}" destId="{33184C79-666E-664A-81FC-85E6CE752386}" srcOrd="13" destOrd="0" presId="urn:microsoft.com/office/officeart/2009/3/layout/CircleRelationship"/>
    <dgm:cxn modelId="{95393526-78F0-4548-B0E2-BB0B7505DAA1}" type="presParOf" srcId="{9978BEFB-4B31-654D-B557-085DBBB5444E}" destId="{0208A461-BDAA-3D47-95A8-15ABBDF9BE58}" srcOrd="14" destOrd="0" presId="urn:microsoft.com/office/officeart/2009/3/layout/CircleRelationship"/>
    <dgm:cxn modelId="{919B4981-79AD-B342-8CDB-482261FB41BE}" type="presParOf" srcId="{0208A461-BDAA-3D47-95A8-15ABBDF9BE58}" destId="{9C2DD35B-BB75-8D4A-9252-1FB71AA879CA}" srcOrd="0" destOrd="0" presId="urn:microsoft.com/office/officeart/2009/3/layout/CircleRelationship"/>
    <dgm:cxn modelId="{434040C8-2969-E947-96DB-10FD4DBAC86E}" type="presParOf" srcId="{9978BEFB-4B31-654D-B557-085DBBB5444E}" destId="{8B790F69-217D-2442-9CA0-406D412F1EC0}" srcOrd="15" destOrd="0" presId="urn:microsoft.com/office/officeart/2009/3/layout/CircleRelationship"/>
    <dgm:cxn modelId="{23B39286-EE41-3242-9B86-FDDC017022B3}" type="presParOf" srcId="{9978BEFB-4B31-654D-B557-085DBBB5444E}" destId="{12D4D78C-EB56-DF4C-8A9C-EC429942062D}" srcOrd="16" destOrd="0" presId="urn:microsoft.com/office/officeart/2009/3/layout/CircleRelationship"/>
    <dgm:cxn modelId="{BCDCB5B6-5CFB-BE48-BAD1-9E4ABD10BC99}" type="presParOf" srcId="{12D4D78C-EB56-DF4C-8A9C-EC429942062D}" destId="{7193623C-8146-8E4C-83B8-12C1C78B3DF8}" srcOrd="0" destOrd="0" presId="urn:microsoft.com/office/officeart/2009/3/layout/CircleRelationship"/>
    <dgm:cxn modelId="{5094A450-9D7F-D647-80DA-0342D5C68898}" type="presParOf" srcId="{9978BEFB-4B31-654D-B557-085DBBB5444E}" destId="{FE61E71C-9553-934C-9990-BAFD8029AF0D}" srcOrd="17" destOrd="0" presId="urn:microsoft.com/office/officeart/2009/3/layout/CircleRelationship"/>
    <dgm:cxn modelId="{34E1A9F3-8F4E-374A-869C-9E046D6116AD}" type="presParOf" srcId="{9978BEFB-4B31-654D-B557-085DBBB5444E}" destId="{64445141-B503-DE41-925D-439FAEB72D07}" srcOrd="18" destOrd="0" presId="urn:microsoft.com/office/officeart/2009/3/layout/CircleRelationship"/>
    <dgm:cxn modelId="{4AE3D564-228C-6949-AD94-92046BAB6CA2}" type="presParOf" srcId="{64445141-B503-DE41-925D-439FAEB72D07}" destId="{1B564662-0644-EE4B-A75B-F0A156D76FFA}" srcOrd="0" destOrd="0" presId="urn:microsoft.com/office/officeart/2009/3/layout/CircleRelationship"/>
    <dgm:cxn modelId="{66F8D4BD-A84F-404A-A9A7-CE6828403A88}" type="presParOf" srcId="{9978BEFB-4B31-654D-B557-085DBBB5444E}" destId="{D376B822-AA39-C64C-A858-339F157FC89C}" srcOrd="19" destOrd="0" presId="urn:microsoft.com/office/officeart/2009/3/layout/CircleRelationship"/>
    <dgm:cxn modelId="{83E4416C-693D-134D-B08B-F43310C3E9D1}" type="presParOf" srcId="{D376B822-AA39-C64C-A858-339F157FC89C}" destId="{E4BF8101-B7FC-A94A-B33B-5C92105DEC62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4E1511-3DAA-4D44-8BF1-E3C1F3BB6886}" type="doc">
      <dgm:prSet loTypeId="urn:microsoft.com/office/officeart/2005/8/layout/arrow4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E716285-E30B-714B-844E-D239C6FEBA44}">
      <dgm:prSet phldrT="[Text]" custT="1"/>
      <dgm:spPr/>
      <dgm:t>
        <a:bodyPr/>
        <a:lstStyle/>
        <a:p>
          <a:r>
            <a:rPr lang="en-US" sz="4000" dirty="0" smtClean="0"/>
            <a:t>Economic Corridor</a:t>
          </a:r>
          <a:endParaRPr lang="en-US" sz="4000" dirty="0"/>
        </a:p>
      </dgm:t>
    </dgm:pt>
    <dgm:pt modelId="{386FB725-C06E-3744-8167-B56F8E66EA75}" type="parTrans" cxnId="{33D36319-A192-8E46-A0E8-AC97C6BA7ABA}">
      <dgm:prSet/>
      <dgm:spPr/>
      <dgm:t>
        <a:bodyPr/>
        <a:lstStyle/>
        <a:p>
          <a:endParaRPr lang="en-US"/>
        </a:p>
      </dgm:t>
    </dgm:pt>
    <dgm:pt modelId="{AA65E2A1-239A-DD42-8049-28DFA5A0A5E3}" type="sibTrans" cxnId="{33D36319-A192-8E46-A0E8-AC97C6BA7ABA}">
      <dgm:prSet/>
      <dgm:spPr/>
      <dgm:t>
        <a:bodyPr/>
        <a:lstStyle/>
        <a:p>
          <a:endParaRPr lang="en-US"/>
        </a:p>
      </dgm:t>
    </dgm:pt>
    <dgm:pt modelId="{5CB6E17C-1636-B24E-A3B3-86496A23A31C}">
      <dgm:prSet phldrT="[Text]" custT="1"/>
      <dgm:spPr/>
      <dgm:t>
        <a:bodyPr/>
        <a:lstStyle/>
        <a:p>
          <a:r>
            <a:rPr lang="en-US" sz="4000" dirty="0" smtClean="0"/>
            <a:t>Transport Corridor</a:t>
          </a:r>
          <a:endParaRPr lang="en-US" sz="4000" dirty="0"/>
        </a:p>
      </dgm:t>
    </dgm:pt>
    <dgm:pt modelId="{1BD5DF3E-D573-0941-BBE7-995A4031C7A5}" type="parTrans" cxnId="{9450572B-C5E4-B640-A234-7F7C7AAD6E15}">
      <dgm:prSet/>
      <dgm:spPr/>
      <dgm:t>
        <a:bodyPr/>
        <a:lstStyle/>
        <a:p>
          <a:endParaRPr lang="en-US"/>
        </a:p>
      </dgm:t>
    </dgm:pt>
    <dgm:pt modelId="{62D71FF3-32AC-6E4A-8A3F-5AA1F5B954F7}" type="sibTrans" cxnId="{9450572B-C5E4-B640-A234-7F7C7AAD6E15}">
      <dgm:prSet/>
      <dgm:spPr/>
      <dgm:t>
        <a:bodyPr/>
        <a:lstStyle/>
        <a:p>
          <a:endParaRPr lang="en-US"/>
        </a:p>
      </dgm:t>
    </dgm:pt>
    <dgm:pt modelId="{E5BD7BD8-03EF-A042-9B4B-62D9B36C456D}" type="pres">
      <dgm:prSet presAssocID="{634E1511-3DAA-4D44-8BF1-E3C1F3BB6886}" presName="compositeShape" presStyleCnt="0">
        <dgm:presLayoutVars>
          <dgm:chMax val="2"/>
          <dgm:dir/>
          <dgm:resizeHandles val="exact"/>
        </dgm:presLayoutVars>
      </dgm:prSet>
      <dgm:spPr/>
    </dgm:pt>
    <dgm:pt modelId="{F84E8062-4883-7345-BE03-CBE5BFF53EDB}" type="pres">
      <dgm:prSet presAssocID="{4E716285-E30B-714B-844E-D239C6FEBA44}" presName="upArrow" presStyleLbl="node1" presStyleIdx="0" presStyleCnt="2"/>
      <dgm:spPr/>
    </dgm:pt>
    <dgm:pt modelId="{B743DFC9-E61E-AA4C-81A6-0A2C2EAEB853}" type="pres">
      <dgm:prSet presAssocID="{4E716285-E30B-714B-844E-D239C6FEBA44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5D485-2E82-5341-A6FA-BBD80C9573DF}" type="pres">
      <dgm:prSet presAssocID="{5CB6E17C-1636-B24E-A3B3-86496A23A31C}" presName="downArrow" presStyleLbl="node1" presStyleIdx="1" presStyleCnt="2"/>
      <dgm:spPr/>
    </dgm:pt>
    <dgm:pt modelId="{A21C5726-E937-6B4C-A92C-4C5BDF92428A}" type="pres">
      <dgm:prSet presAssocID="{5CB6E17C-1636-B24E-A3B3-86496A23A31C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156639E9-2F01-AB4F-AFD2-1BDBBAA732F0}" type="presOf" srcId="{4E716285-E30B-714B-844E-D239C6FEBA44}" destId="{B743DFC9-E61E-AA4C-81A6-0A2C2EAEB853}" srcOrd="0" destOrd="0" presId="urn:microsoft.com/office/officeart/2005/8/layout/arrow4"/>
    <dgm:cxn modelId="{EA60A95C-8845-754C-8521-66DED686A762}" type="presOf" srcId="{5CB6E17C-1636-B24E-A3B3-86496A23A31C}" destId="{A21C5726-E937-6B4C-A92C-4C5BDF92428A}" srcOrd="0" destOrd="0" presId="urn:microsoft.com/office/officeart/2005/8/layout/arrow4"/>
    <dgm:cxn modelId="{33D36319-A192-8E46-A0E8-AC97C6BA7ABA}" srcId="{634E1511-3DAA-4D44-8BF1-E3C1F3BB6886}" destId="{4E716285-E30B-714B-844E-D239C6FEBA44}" srcOrd="0" destOrd="0" parTransId="{386FB725-C06E-3744-8167-B56F8E66EA75}" sibTransId="{AA65E2A1-239A-DD42-8049-28DFA5A0A5E3}"/>
    <dgm:cxn modelId="{499F59F5-1679-2F4B-AD15-CC009CB8B46F}" type="presOf" srcId="{634E1511-3DAA-4D44-8BF1-E3C1F3BB6886}" destId="{E5BD7BD8-03EF-A042-9B4B-62D9B36C456D}" srcOrd="0" destOrd="0" presId="urn:microsoft.com/office/officeart/2005/8/layout/arrow4"/>
    <dgm:cxn modelId="{9450572B-C5E4-B640-A234-7F7C7AAD6E15}" srcId="{634E1511-3DAA-4D44-8BF1-E3C1F3BB6886}" destId="{5CB6E17C-1636-B24E-A3B3-86496A23A31C}" srcOrd="1" destOrd="0" parTransId="{1BD5DF3E-D573-0941-BBE7-995A4031C7A5}" sibTransId="{62D71FF3-32AC-6E4A-8A3F-5AA1F5B954F7}"/>
    <dgm:cxn modelId="{C275D017-2314-0543-8AFA-D6C8E1903CAC}" type="presParOf" srcId="{E5BD7BD8-03EF-A042-9B4B-62D9B36C456D}" destId="{F84E8062-4883-7345-BE03-CBE5BFF53EDB}" srcOrd="0" destOrd="0" presId="urn:microsoft.com/office/officeart/2005/8/layout/arrow4"/>
    <dgm:cxn modelId="{77DF8890-B5D4-504E-A2EF-9B89FA3356C0}" type="presParOf" srcId="{E5BD7BD8-03EF-A042-9B4B-62D9B36C456D}" destId="{B743DFC9-E61E-AA4C-81A6-0A2C2EAEB853}" srcOrd="1" destOrd="0" presId="urn:microsoft.com/office/officeart/2005/8/layout/arrow4"/>
    <dgm:cxn modelId="{3AC6F71D-2E58-1A4B-89EA-FB987271E809}" type="presParOf" srcId="{E5BD7BD8-03EF-A042-9B4B-62D9B36C456D}" destId="{C9C5D485-2E82-5341-A6FA-BBD80C9573DF}" srcOrd="2" destOrd="0" presId="urn:microsoft.com/office/officeart/2005/8/layout/arrow4"/>
    <dgm:cxn modelId="{BC95B8AE-47DE-7541-AAF4-EA34B07254AB}" type="presParOf" srcId="{E5BD7BD8-03EF-A042-9B4B-62D9B36C456D}" destId="{A21C5726-E937-6B4C-A92C-4C5BDF92428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40D6DE-252A-4645-A63F-7A66701FB349}" type="doc">
      <dgm:prSet loTypeId="urn:microsoft.com/office/officeart/2005/8/layout/hProcess11" loCatId="" qsTypeId="urn:microsoft.com/office/officeart/2005/8/quickstyle/simple4" qsCatId="simple" csTypeId="urn:microsoft.com/office/officeart/2005/8/colors/accent1_2" csCatId="accent1" phldr="1"/>
      <dgm:spPr/>
    </dgm:pt>
    <dgm:pt modelId="{6B5EA62B-2835-FD40-B63F-578E1376CAE1}">
      <dgm:prSet phldrT="[Text]"/>
      <dgm:spPr/>
      <dgm:t>
        <a:bodyPr/>
        <a:lstStyle/>
        <a:p>
          <a:r>
            <a:rPr lang="en-US" dirty="0" smtClean="0"/>
            <a:t>Poverty levels have declined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EAA10A20-0345-C542-BEBD-30CAB6943D8A}" type="parTrans" cxnId="{C875D50B-F833-DF4F-99E5-FF20924BCBAD}">
      <dgm:prSet/>
      <dgm:spPr/>
      <dgm:t>
        <a:bodyPr/>
        <a:lstStyle/>
        <a:p>
          <a:endParaRPr lang="en-US"/>
        </a:p>
      </dgm:t>
    </dgm:pt>
    <dgm:pt modelId="{9E505B41-42CB-274A-8E8C-FDE14F354CF4}" type="sibTrans" cxnId="{C875D50B-F833-DF4F-99E5-FF20924BCBAD}">
      <dgm:prSet/>
      <dgm:spPr/>
      <dgm:t>
        <a:bodyPr/>
        <a:lstStyle/>
        <a:p>
          <a:endParaRPr lang="en-US"/>
        </a:p>
      </dgm:t>
    </dgm:pt>
    <dgm:pt modelId="{8FCA26D4-EA06-004E-B44F-C60A0AB51517}">
      <dgm:prSet phldrT="[Text]" custT="1"/>
      <dgm:spPr/>
      <dgm:t>
        <a:bodyPr/>
        <a:lstStyle/>
        <a:p>
          <a:r>
            <a:rPr lang="en-US" sz="2500" dirty="0" smtClean="0"/>
            <a:t>Middle Class is Emerging                     </a:t>
          </a:r>
          <a:r>
            <a:rPr lang="en-US" sz="3200" b="1" dirty="0" smtClean="0"/>
            <a:t>( 80 Million ) </a:t>
          </a:r>
          <a:endParaRPr lang="en-US" sz="3200" b="1" dirty="0"/>
        </a:p>
      </dgm:t>
    </dgm:pt>
    <dgm:pt modelId="{C433BAF9-575B-5A48-B8BD-ED46A9E04966}" type="parTrans" cxnId="{36274A6A-567C-DF4E-B801-2816652A7BBC}">
      <dgm:prSet/>
      <dgm:spPr/>
      <dgm:t>
        <a:bodyPr/>
        <a:lstStyle/>
        <a:p>
          <a:endParaRPr lang="en-US"/>
        </a:p>
      </dgm:t>
    </dgm:pt>
    <dgm:pt modelId="{400606D9-4467-F44F-80CA-F2C3770D7E20}" type="sibTrans" cxnId="{36274A6A-567C-DF4E-B801-2816652A7BBC}">
      <dgm:prSet/>
      <dgm:spPr/>
      <dgm:t>
        <a:bodyPr/>
        <a:lstStyle/>
        <a:p>
          <a:endParaRPr lang="en-US"/>
        </a:p>
      </dgm:t>
    </dgm:pt>
    <dgm:pt modelId="{4B79E985-4E18-D34D-8F41-B263633D0B44}">
      <dgm:prSet phldrT="[Text]"/>
      <dgm:spPr/>
      <dgm:t>
        <a:bodyPr/>
        <a:lstStyle/>
        <a:p>
          <a:r>
            <a:rPr lang="en-US" dirty="0" smtClean="0"/>
            <a:t>Consumer Market is growing</a:t>
          </a:r>
          <a:endParaRPr lang="en-US" dirty="0"/>
        </a:p>
      </dgm:t>
    </dgm:pt>
    <dgm:pt modelId="{A805793F-F9FF-6749-9E9E-D73DAD28ABD1}" type="parTrans" cxnId="{BDB51379-166D-7044-8B3B-92E0897AD916}">
      <dgm:prSet/>
      <dgm:spPr/>
      <dgm:t>
        <a:bodyPr/>
        <a:lstStyle/>
        <a:p>
          <a:endParaRPr lang="en-US"/>
        </a:p>
      </dgm:t>
    </dgm:pt>
    <dgm:pt modelId="{A24FC8A9-BEFC-C040-8DFF-1ED4B657E97B}" type="sibTrans" cxnId="{BDB51379-166D-7044-8B3B-92E0897AD916}">
      <dgm:prSet/>
      <dgm:spPr/>
      <dgm:t>
        <a:bodyPr/>
        <a:lstStyle/>
        <a:p>
          <a:endParaRPr lang="en-US"/>
        </a:p>
      </dgm:t>
    </dgm:pt>
    <dgm:pt modelId="{2D3808A1-9579-F944-B559-456F96E819E5}" type="pres">
      <dgm:prSet presAssocID="{E640D6DE-252A-4645-A63F-7A66701FB349}" presName="Name0" presStyleCnt="0">
        <dgm:presLayoutVars>
          <dgm:dir/>
          <dgm:resizeHandles val="exact"/>
        </dgm:presLayoutVars>
      </dgm:prSet>
      <dgm:spPr/>
    </dgm:pt>
    <dgm:pt modelId="{CF13C25B-6DA4-5A46-940E-C28C433ED932}" type="pres">
      <dgm:prSet presAssocID="{E640D6DE-252A-4645-A63F-7A66701FB349}" presName="arrow" presStyleLbl="bgShp" presStyleIdx="0" presStyleCnt="1" custAng="0" custScaleY="106893"/>
      <dgm:spPr/>
    </dgm:pt>
    <dgm:pt modelId="{BFE29AF8-0F39-624E-8C22-BA6EBDC01B13}" type="pres">
      <dgm:prSet presAssocID="{E640D6DE-252A-4645-A63F-7A66701FB349}" presName="points" presStyleCnt="0"/>
      <dgm:spPr/>
    </dgm:pt>
    <dgm:pt modelId="{287F2D39-C4CC-EF49-B090-4E28A0A4B224}" type="pres">
      <dgm:prSet presAssocID="{6B5EA62B-2835-FD40-B63F-578E1376CAE1}" presName="compositeA" presStyleCnt="0"/>
      <dgm:spPr/>
    </dgm:pt>
    <dgm:pt modelId="{BCC3192E-ED52-D446-8A5F-EAA2B341A675}" type="pres">
      <dgm:prSet presAssocID="{6B5EA62B-2835-FD40-B63F-578E1376CAE1}" presName="textA" presStyleLbl="revTx" presStyleIdx="0" presStyleCnt="3" custScaleX="325322" custLinFactNeighborY="26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F5D9A-ED0E-784A-A3DB-285A469B1BFB}" type="pres">
      <dgm:prSet presAssocID="{6B5EA62B-2835-FD40-B63F-578E1376CAE1}" presName="circleA" presStyleLbl="node1" presStyleIdx="0" presStyleCnt="3"/>
      <dgm:spPr/>
    </dgm:pt>
    <dgm:pt modelId="{A0C11D69-0BAB-3440-A918-B2EA4B8D876E}" type="pres">
      <dgm:prSet presAssocID="{6B5EA62B-2835-FD40-B63F-578E1376CAE1}" presName="spaceA" presStyleCnt="0"/>
      <dgm:spPr/>
    </dgm:pt>
    <dgm:pt modelId="{D87AF5E0-9A5A-9D4E-8404-E36E064B7EE3}" type="pres">
      <dgm:prSet presAssocID="{9E505B41-42CB-274A-8E8C-FDE14F354CF4}" presName="space" presStyleCnt="0"/>
      <dgm:spPr/>
    </dgm:pt>
    <dgm:pt modelId="{D6F7F834-BF32-C94B-BD2E-8D557EF94488}" type="pres">
      <dgm:prSet presAssocID="{8FCA26D4-EA06-004E-B44F-C60A0AB51517}" presName="compositeB" presStyleCnt="0"/>
      <dgm:spPr/>
    </dgm:pt>
    <dgm:pt modelId="{6BD77220-6FF9-3542-B9CB-9E50D7A1671D}" type="pres">
      <dgm:prSet presAssocID="{8FCA26D4-EA06-004E-B44F-C60A0AB51517}" presName="textB" presStyleLbl="revTx" presStyleIdx="1" presStyleCnt="3" custScaleX="395709" custLinFactNeighborX="-1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7A7D8-028E-554E-8D92-0BA19DE7AAB0}" type="pres">
      <dgm:prSet presAssocID="{8FCA26D4-EA06-004E-B44F-C60A0AB51517}" presName="circleB" presStyleLbl="node1" presStyleIdx="1" presStyleCnt="3"/>
      <dgm:spPr/>
    </dgm:pt>
    <dgm:pt modelId="{19F3B2BA-B89C-5E4C-B30A-AC66F22C9E40}" type="pres">
      <dgm:prSet presAssocID="{8FCA26D4-EA06-004E-B44F-C60A0AB51517}" presName="spaceB" presStyleCnt="0"/>
      <dgm:spPr/>
    </dgm:pt>
    <dgm:pt modelId="{10694610-4B5D-9442-B873-7855E7B8DED1}" type="pres">
      <dgm:prSet presAssocID="{400606D9-4467-F44F-80CA-F2C3770D7E20}" presName="space" presStyleCnt="0"/>
      <dgm:spPr/>
    </dgm:pt>
    <dgm:pt modelId="{F89BB49D-CAD5-1F47-BA69-C380A7D41BDF}" type="pres">
      <dgm:prSet presAssocID="{4B79E985-4E18-D34D-8F41-B263633D0B44}" presName="compositeA" presStyleCnt="0"/>
      <dgm:spPr/>
    </dgm:pt>
    <dgm:pt modelId="{360E55FB-796D-3945-B194-F6FB5B7F4BCF}" type="pres">
      <dgm:prSet presAssocID="{4B79E985-4E18-D34D-8F41-B263633D0B44}" presName="textA" presStyleLbl="revTx" presStyleIdx="2" presStyleCnt="3" custScaleX="371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7F4959-7BA7-1B48-8283-26954C9AD106}" type="pres">
      <dgm:prSet presAssocID="{4B79E985-4E18-D34D-8F41-B263633D0B44}" presName="circleA" presStyleLbl="node1" presStyleIdx="2" presStyleCnt="3"/>
      <dgm:spPr/>
    </dgm:pt>
    <dgm:pt modelId="{658DF2F7-CF20-094B-9CC3-042EF871D24A}" type="pres">
      <dgm:prSet presAssocID="{4B79E985-4E18-D34D-8F41-B263633D0B44}" presName="spaceA" presStyleCnt="0"/>
      <dgm:spPr/>
    </dgm:pt>
  </dgm:ptLst>
  <dgm:cxnLst>
    <dgm:cxn modelId="{C875D50B-F833-DF4F-99E5-FF20924BCBAD}" srcId="{E640D6DE-252A-4645-A63F-7A66701FB349}" destId="{6B5EA62B-2835-FD40-B63F-578E1376CAE1}" srcOrd="0" destOrd="0" parTransId="{EAA10A20-0345-C542-BEBD-30CAB6943D8A}" sibTransId="{9E505B41-42CB-274A-8E8C-FDE14F354CF4}"/>
    <dgm:cxn modelId="{3A6ADCC6-C896-7B41-B62A-082A17650E72}" type="presOf" srcId="{E640D6DE-252A-4645-A63F-7A66701FB349}" destId="{2D3808A1-9579-F944-B559-456F96E819E5}" srcOrd="0" destOrd="0" presId="urn:microsoft.com/office/officeart/2005/8/layout/hProcess11"/>
    <dgm:cxn modelId="{BDB51379-166D-7044-8B3B-92E0897AD916}" srcId="{E640D6DE-252A-4645-A63F-7A66701FB349}" destId="{4B79E985-4E18-D34D-8F41-B263633D0B44}" srcOrd="2" destOrd="0" parTransId="{A805793F-F9FF-6749-9E9E-D73DAD28ABD1}" sibTransId="{A24FC8A9-BEFC-C040-8DFF-1ED4B657E97B}"/>
    <dgm:cxn modelId="{36274A6A-567C-DF4E-B801-2816652A7BBC}" srcId="{E640D6DE-252A-4645-A63F-7A66701FB349}" destId="{8FCA26D4-EA06-004E-B44F-C60A0AB51517}" srcOrd="1" destOrd="0" parTransId="{C433BAF9-575B-5A48-B8BD-ED46A9E04966}" sibTransId="{400606D9-4467-F44F-80CA-F2C3770D7E20}"/>
    <dgm:cxn modelId="{F671221C-BE5B-724B-ACFA-1706E63FBDC2}" type="presOf" srcId="{4B79E985-4E18-D34D-8F41-B263633D0B44}" destId="{360E55FB-796D-3945-B194-F6FB5B7F4BCF}" srcOrd="0" destOrd="0" presId="urn:microsoft.com/office/officeart/2005/8/layout/hProcess11"/>
    <dgm:cxn modelId="{A81E7729-760E-0D4F-BD2B-B1805DDDE5C2}" type="presOf" srcId="{6B5EA62B-2835-FD40-B63F-578E1376CAE1}" destId="{BCC3192E-ED52-D446-8A5F-EAA2B341A675}" srcOrd="0" destOrd="0" presId="urn:microsoft.com/office/officeart/2005/8/layout/hProcess11"/>
    <dgm:cxn modelId="{16170A67-733F-464E-A2E5-9DBBE5F07ED9}" type="presOf" srcId="{8FCA26D4-EA06-004E-B44F-C60A0AB51517}" destId="{6BD77220-6FF9-3542-B9CB-9E50D7A1671D}" srcOrd="0" destOrd="0" presId="urn:microsoft.com/office/officeart/2005/8/layout/hProcess11"/>
    <dgm:cxn modelId="{2FDA4821-E066-784C-947D-6C85E0BB7302}" type="presParOf" srcId="{2D3808A1-9579-F944-B559-456F96E819E5}" destId="{CF13C25B-6DA4-5A46-940E-C28C433ED932}" srcOrd="0" destOrd="0" presId="urn:microsoft.com/office/officeart/2005/8/layout/hProcess11"/>
    <dgm:cxn modelId="{AED4A88D-7F92-2743-AA2F-C7499EA6A32B}" type="presParOf" srcId="{2D3808A1-9579-F944-B559-456F96E819E5}" destId="{BFE29AF8-0F39-624E-8C22-BA6EBDC01B13}" srcOrd="1" destOrd="0" presId="urn:microsoft.com/office/officeart/2005/8/layout/hProcess11"/>
    <dgm:cxn modelId="{AB3C3F33-FE30-7F4E-8B70-A0C9C14D067F}" type="presParOf" srcId="{BFE29AF8-0F39-624E-8C22-BA6EBDC01B13}" destId="{287F2D39-C4CC-EF49-B090-4E28A0A4B224}" srcOrd="0" destOrd="0" presId="urn:microsoft.com/office/officeart/2005/8/layout/hProcess11"/>
    <dgm:cxn modelId="{57606EE1-FF42-FF4A-B4C4-DEA9AE4B9DE2}" type="presParOf" srcId="{287F2D39-C4CC-EF49-B090-4E28A0A4B224}" destId="{BCC3192E-ED52-D446-8A5F-EAA2B341A675}" srcOrd="0" destOrd="0" presId="urn:microsoft.com/office/officeart/2005/8/layout/hProcess11"/>
    <dgm:cxn modelId="{706897D6-6EC4-4C4F-8347-370AB4279283}" type="presParOf" srcId="{287F2D39-C4CC-EF49-B090-4E28A0A4B224}" destId="{53FF5D9A-ED0E-784A-A3DB-285A469B1BFB}" srcOrd="1" destOrd="0" presId="urn:microsoft.com/office/officeart/2005/8/layout/hProcess11"/>
    <dgm:cxn modelId="{C2E3DC0B-9754-994D-8402-F0EB7D7E652B}" type="presParOf" srcId="{287F2D39-C4CC-EF49-B090-4E28A0A4B224}" destId="{A0C11D69-0BAB-3440-A918-B2EA4B8D876E}" srcOrd="2" destOrd="0" presId="urn:microsoft.com/office/officeart/2005/8/layout/hProcess11"/>
    <dgm:cxn modelId="{3F39AF1B-1958-D04A-9E9F-F42103A77223}" type="presParOf" srcId="{BFE29AF8-0F39-624E-8C22-BA6EBDC01B13}" destId="{D87AF5E0-9A5A-9D4E-8404-E36E064B7EE3}" srcOrd="1" destOrd="0" presId="urn:microsoft.com/office/officeart/2005/8/layout/hProcess11"/>
    <dgm:cxn modelId="{BDB9414D-FCE9-F845-8449-3998EBD890CD}" type="presParOf" srcId="{BFE29AF8-0F39-624E-8C22-BA6EBDC01B13}" destId="{D6F7F834-BF32-C94B-BD2E-8D557EF94488}" srcOrd="2" destOrd="0" presId="urn:microsoft.com/office/officeart/2005/8/layout/hProcess11"/>
    <dgm:cxn modelId="{ED35408A-2582-5742-A590-74DABE4FF7FE}" type="presParOf" srcId="{D6F7F834-BF32-C94B-BD2E-8D557EF94488}" destId="{6BD77220-6FF9-3542-B9CB-9E50D7A1671D}" srcOrd="0" destOrd="0" presId="urn:microsoft.com/office/officeart/2005/8/layout/hProcess11"/>
    <dgm:cxn modelId="{BAAEE53A-61B7-0D42-9E7F-A77DCCBDD8EF}" type="presParOf" srcId="{D6F7F834-BF32-C94B-BD2E-8D557EF94488}" destId="{0BA7A7D8-028E-554E-8D92-0BA19DE7AAB0}" srcOrd="1" destOrd="0" presId="urn:microsoft.com/office/officeart/2005/8/layout/hProcess11"/>
    <dgm:cxn modelId="{EE8EA187-646D-BE4C-8171-D08F088A644C}" type="presParOf" srcId="{D6F7F834-BF32-C94B-BD2E-8D557EF94488}" destId="{19F3B2BA-B89C-5E4C-B30A-AC66F22C9E40}" srcOrd="2" destOrd="0" presId="urn:microsoft.com/office/officeart/2005/8/layout/hProcess11"/>
    <dgm:cxn modelId="{07A4B5D0-D2CD-5141-B801-514DCF4BA8A8}" type="presParOf" srcId="{BFE29AF8-0F39-624E-8C22-BA6EBDC01B13}" destId="{10694610-4B5D-9442-B873-7855E7B8DED1}" srcOrd="3" destOrd="0" presId="urn:microsoft.com/office/officeart/2005/8/layout/hProcess11"/>
    <dgm:cxn modelId="{48DBAF2C-3C3C-324F-A620-06F6D7DE7AF6}" type="presParOf" srcId="{BFE29AF8-0F39-624E-8C22-BA6EBDC01B13}" destId="{F89BB49D-CAD5-1F47-BA69-C380A7D41BDF}" srcOrd="4" destOrd="0" presId="urn:microsoft.com/office/officeart/2005/8/layout/hProcess11"/>
    <dgm:cxn modelId="{FA58252B-51D4-9648-8AD1-9FCAC6BDB089}" type="presParOf" srcId="{F89BB49D-CAD5-1F47-BA69-C380A7D41BDF}" destId="{360E55FB-796D-3945-B194-F6FB5B7F4BCF}" srcOrd="0" destOrd="0" presId="urn:microsoft.com/office/officeart/2005/8/layout/hProcess11"/>
    <dgm:cxn modelId="{48C347E2-E094-0C47-A0D7-793E2CC94BF1}" type="presParOf" srcId="{F89BB49D-CAD5-1F47-BA69-C380A7D41BDF}" destId="{287F4959-7BA7-1B48-8283-26954C9AD106}" srcOrd="1" destOrd="0" presId="urn:microsoft.com/office/officeart/2005/8/layout/hProcess11"/>
    <dgm:cxn modelId="{AC678748-B608-ED4D-AC8A-9B2D394878AB}" type="presParOf" srcId="{F89BB49D-CAD5-1F47-BA69-C380A7D41BDF}" destId="{658DF2F7-CF20-094B-9CC3-042EF871D24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C3D57-1E82-B942-BFBF-7CDC93D0CD86}">
      <dsp:nvSpPr>
        <dsp:cNvPr id="0" name=""/>
        <dsp:cNvSpPr/>
      </dsp:nvSpPr>
      <dsp:spPr>
        <a:xfrm>
          <a:off x="2020845" y="1192415"/>
          <a:ext cx="4239903" cy="3531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Electronics,  </a:t>
          </a:r>
          <a:r>
            <a:rPr lang="en-US" sz="2800" kern="1200" dirty="0" smtClean="0"/>
            <a:t>Light Engineering</a:t>
          </a:r>
          <a:r>
            <a:rPr lang="en-US" sz="3200" kern="1200" dirty="0" smtClean="0"/>
            <a:t>, Chemicals, Automobiles etc.   </a:t>
          </a:r>
          <a:endParaRPr lang="en-US" sz="3200" kern="1200" dirty="0"/>
        </a:p>
      </dsp:txBody>
      <dsp:txXfrm>
        <a:off x="2641764" y="1709662"/>
        <a:ext cx="2998065" cy="2497492"/>
      </dsp:txXfrm>
    </dsp:sp>
    <dsp:sp modelId="{54704EE6-298B-8248-8783-0B81580FF8DA}">
      <dsp:nvSpPr>
        <dsp:cNvPr id="0" name=""/>
        <dsp:cNvSpPr/>
      </dsp:nvSpPr>
      <dsp:spPr>
        <a:xfrm>
          <a:off x="2688955" y="4212229"/>
          <a:ext cx="268083" cy="26805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B73525-4D53-964F-A970-EB4436855A8F}">
      <dsp:nvSpPr>
        <dsp:cNvPr id="0" name=""/>
        <dsp:cNvSpPr/>
      </dsp:nvSpPr>
      <dsp:spPr>
        <a:xfrm>
          <a:off x="5206077" y="2856145"/>
          <a:ext cx="268083" cy="26805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3D2978-FD6F-834A-9A42-BA4565402650}">
      <dsp:nvSpPr>
        <dsp:cNvPr id="0" name=""/>
        <dsp:cNvSpPr/>
      </dsp:nvSpPr>
      <dsp:spPr>
        <a:xfrm>
          <a:off x="3925005" y="4497522"/>
          <a:ext cx="369723" cy="37028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D962EB-5847-3848-A1FA-BD8E04C2C467}">
      <dsp:nvSpPr>
        <dsp:cNvPr id="0" name=""/>
        <dsp:cNvSpPr/>
      </dsp:nvSpPr>
      <dsp:spPr>
        <a:xfrm>
          <a:off x="5522951" y="4191002"/>
          <a:ext cx="268083" cy="26805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4C380F-BCB1-4640-A989-D3A1F299E089}">
      <dsp:nvSpPr>
        <dsp:cNvPr id="0" name=""/>
        <dsp:cNvSpPr/>
      </dsp:nvSpPr>
      <dsp:spPr>
        <a:xfrm>
          <a:off x="1920175" y="3041340"/>
          <a:ext cx="268083" cy="26805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605A365-1423-0F4F-A518-D0F9D8DF850E}">
      <dsp:nvSpPr>
        <dsp:cNvPr id="0" name=""/>
        <dsp:cNvSpPr/>
      </dsp:nvSpPr>
      <dsp:spPr>
        <a:xfrm>
          <a:off x="152396" y="1600194"/>
          <a:ext cx="1764366" cy="173353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Textiles</a:t>
          </a:r>
          <a:endParaRPr lang="en-US" sz="2500" kern="1200" dirty="0"/>
        </a:p>
      </dsp:txBody>
      <dsp:txXfrm>
        <a:off x="410781" y="1854064"/>
        <a:ext cx="1247596" cy="1225794"/>
      </dsp:txXfrm>
    </dsp:sp>
    <dsp:sp modelId="{D7095E3F-D0CD-774F-AA29-0849EE152C31}">
      <dsp:nvSpPr>
        <dsp:cNvPr id="0" name=""/>
        <dsp:cNvSpPr/>
      </dsp:nvSpPr>
      <dsp:spPr>
        <a:xfrm>
          <a:off x="1560550" y="914399"/>
          <a:ext cx="369723" cy="37028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4022241-3D7B-A14A-8ED2-3DEEBAF97614}">
      <dsp:nvSpPr>
        <dsp:cNvPr id="0" name=""/>
        <dsp:cNvSpPr/>
      </dsp:nvSpPr>
      <dsp:spPr>
        <a:xfrm>
          <a:off x="754386" y="3481760"/>
          <a:ext cx="668504" cy="66865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92457A-7D26-814B-BC98-8A5BDCEDE152}">
      <dsp:nvSpPr>
        <dsp:cNvPr id="0" name=""/>
        <dsp:cNvSpPr/>
      </dsp:nvSpPr>
      <dsp:spPr>
        <a:xfrm>
          <a:off x="6059455" y="609595"/>
          <a:ext cx="2233204" cy="202373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Mines      &amp;  Minerals</a:t>
          </a:r>
          <a:endParaRPr lang="en-US" sz="2400" b="1" kern="1200" dirty="0"/>
        </a:p>
      </dsp:txBody>
      <dsp:txXfrm>
        <a:off x="6386500" y="905964"/>
        <a:ext cx="1579114" cy="1430999"/>
      </dsp:txXfrm>
    </dsp:sp>
    <dsp:sp modelId="{960B7DFA-A613-AA4C-837B-F7EC933E303F}">
      <dsp:nvSpPr>
        <dsp:cNvPr id="0" name=""/>
        <dsp:cNvSpPr/>
      </dsp:nvSpPr>
      <dsp:spPr>
        <a:xfrm>
          <a:off x="5537326" y="2030928"/>
          <a:ext cx="369723" cy="370286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FB35FF-1313-A34C-9134-50F2DE54B481}">
      <dsp:nvSpPr>
        <dsp:cNvPr id="0" name=""/>
        <dsp:cNvSpPr/>
      </dsp:nvSpPr>
      <dsp:spPr>
        <a:xfrm>
          <a:off x="499945" y="4277608"/>
          <a:ext cx="268083" cy="26805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5066FB-5B34-C340-A069-C767B47E23BB}">
      <dsp:nvSpPr>
        <dsp:cNvPr id="0" name=""/>
        <dsp:cNvSpPr/>
      </dsp:nvSpPr>
      <dsp:spPr>
        <a:xfrm>
          <a:off x="3171233" y="3896029"/>
          <a:ext cx="268083" cy="26805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184C79-666E-664A-81FC-85E6CE752386}">
      <dsp:nvSpPr>
        <dsp:cNvPr id="0" name=""/>
        <dsp:cNvSpPr/>
      </dsp:nvSpPr>
      <dsp:spPr>
        <a:xfrm>
          <a:off x="5597714" y="3810000"/>
          <a:ext cx="2936685" cy="21245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Energy Sector       (Oil &amp; Gas Exploration) </a:t>
          </a:r>
          <a:endParaRPr lang="en-US" sz="2400" b="1" kern="1200" dirty="0"/>
        </a:p>
      </dsp:txBody>
      <dsp:txXfrm>
        <a:off x="6027782" y="4121140"/>
        <a:ext cx="2076549" cy="1502315"/>
      </dsp:txXfrm>
    </dsp:sp>
    <dsp:sp modelId="{9C2DD35B-BB75-8D4A-9252-1FB71AA879CA}">
      <dsp:nvSpPr>
        <dsp:cNvPr id="0" name=""/>
        <dsp:cNvSpPr/>
      </dsp:nvSpPr>
      <dsp:spPr>
        <a:xfrm>
          <a:off x="5588079" y="3387257"/>
          <a:ext cx="268083" cy="26805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790F69-217D-2442-9CA0-406D412F1EC0}">
      <dsp:nvSpPr>
        <dsp:cNvPr id="0" name=""/>
        <dsp:cNvSpPr/>
      </dsp:nvSpPr>
      <dsp:spPr>
        <a:xfrm>
          <a:off x="1403613" y="4591430"/>
          <a:ext cx="2722120" cy="1352169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Construction</a:t>
          </a:r>
          <a:endParaRPr lang="en-US" sz="2400" b="1" kern="1200" dirty="0"/>
        </a:p>
      </dsp:txBody>
      <dsp:txXfrm>
        <a:off x="1802258" y="4789451"/>
        <a:ext cx="1924830" cy="956127"/>
      </dsp:txXfrm>
    </dsp:sp>
    <dsp:sp modelId="{7193623C-8146-8E4C-83B8-12C1C78B3DF8}">
      <dsp:nvSpPr>
        <dsp:cNvPr id="0" name=""/>
        <dsp:cNvSpPr/>
      </dsp:nvSpPr>
      <dsp:spPr>
        <a:xfrm>
          <a:off x="3296066" y="4545665"/>
          <a:ext cx="268083" cy="26805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61E71C-9553-934C-9990-BAFD8029AF0D}">
      <dsp:nvSpPr>
        <dsp:cNvPr id="0" name=""/>
        <dsp:cNvSpPr/>
      </dsp:nvSpPr>
      <dsp:spPr>
        <a:xfrm>
          <a:off x="115855" y="76194"/>
          <a:ext cx="3700046" cy="135216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Agriculture,           Food processing</a:t>
          </a:r>
          <a:endParaRPr lang="en-US" sz="2400" b="1" kern="1200" dirty="0"/>
        </a:p>
      </dsp:txBody>
      <dsp:txXfrm>
        <a:off x="657714" y="274215"/>
        <a:ext cx="2616328" cy="956127"/>
      </dsp:txXfrm>
    </dsp:sp>
    <dsp:sp modelId="{1B564662-0644-EE4B-A75B-F0A156D76FFA}">
      <dsp:nvSpPr>
        <dsp:cNvPr id="0" name=""/>
        <dsp:cNvSpPr/>
      </dsp:nvSpPr>
      <dsp:spPr>
        <a:xfrm>
          <a:off x="1710756" y="1465691"/>
          <a:ext cx="268083" cy="26805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BF8101-B7FC-A94A-B33B-5C92105DEC62}">
      <dsp:nvSpPr>
        <dsp:cNvPr id="0" name=""/>
        <dsp:cNvSpPr/>
      </dsp:nvSpPr>
      <dsp:spPr>
        <a:xfrm>
          <a:off x="4832261" y="722544"/>
          <a:ext cx="268083" cy="26805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E8062-4883-7345-BE03-CBE5BFF53EDB}">
      <dsp:nvSpPr>
        <dsp:cNvPr id="0" name=""/>
        <dsp:cNvSpPr/>
      </dsp:nvSpPr>
      <dsp:spPr>
        <a:xfrm>
          <a:off x="46413" y="0"/>
          <a:ext cx="2652780" cy="1989585"/>
        </a:xfrm>
        <a:prstGeom prst="up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43DFC9-E61E-AA4C-81A6-0A2C2EAEB853}">
      <dsp:nvSpPr>
        <dsp:cNvPr id="0" name=""/>
        <dsp:cNvSpPr/>
      </dsp:nvSpPr>
      <dsp:spPr>
        <a:xfrm>
          <a:off x="2778776" y="0"/>
          <a:ext cx="4608576" cy="1989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0" rIns="284480" bIns="28448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Economic Corridor</a:t>
          </a:r>
          <a:endParaRPr lang="en-US" sz="4000" kern="1200" dirty="0"/>
        </a:p>
      </dsp:txBody>
      <dsp:txXfrm>
        <a:off x="2778776" y="0"/>
        <a:ext cx="4608576" cy="1989585"/>
      </dsp:txXfrm>
    </dsp:sp>
    <dsp:sp modelId="{C9C5D485-2E82-5341-A6FA-BBD80C9573DF}">
      <dsp:nvSpPr>
        <dsp:cNvPr id="0" name=""/>
        <dsp:cNvSpPr/>
      </dsp:nvSpPr>
      <dsp:spPr>
        <a:xfrm>
          <a:off x="842247" y="2155383"/>
          <a:ext cx="2652780" cy="1989585"/>
        </a:xfrm>
        <a:prstGeom prst="downArrow">
          <a:avLst/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1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1C5726-E937-6B4C-A92C-4C5BDF92428A}">
      <dsp:nvSpPr>
        <dsp:cNvPr id="0" name=""/>
        <dsp:cNvSpPr/>
      </dsp:nvSpPr>
      <dsp:spPr>
        <a:xfrm>
          <a:off x="3574610" y="2155383"/>
          <a:ext cx="4608576" cy="1989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0" rIns="284480" bIns="28448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Transport Corridor</a:t>
          </a:r>
          <a:endParaRPr lang="en-US" sz="4000" kern="1200" dirty="0"/>
        </a:p>
      </dsp:txBody>
      <dsp:txXfrm>
        <a:off x="3574610" y="2155383"/>
        <a:ext cx="4608576" cy="19895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3C25B-6DA4-5A46-940E-C28C433ED932}">
      <dsp:nvSpPr>
        <dsp:cNvPr id="0" name=""/>
        <dsp:cNvSpPr/>
      </dsp:nvSpPr>
      <dsp:spPr>
        <a:xfrm>
          <a:off x="0" y="1295393"/>
          <a:ext cx="8229600" cy="193517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C3192E-ED52-D446-8A5F-EAA2B341A675}">
      <dsp:nvSpPr>
        <dsp:cNvPr id="0" name=""/>
        <dsp:cNvSpPr/>
      </dsp:nvSpPr>
      <dsp:spPr>
        <a:xfrm>
          <a:off x="343" y="487355"/>
          <a:ext cx="2185413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Poverty levels have declined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 </a:t>
          </a:r>
          <a:endParaRPr lang="en-US" sz="2300" kern="1200" dirty="0"/>
        </a:p>
      </dsp:txBody>
      <dsp:txXfrm>
        <a:off x="343" y="487355"/>
        <a:ext cx="2185413" cy="1810385"/>
      </dsp:txXfrm>
    </dsp:sp>
    <dsp:sp modelId="{53FF5D9A-ED0E-784A-A3DB-285A469B1BFB}">
      <dsp:nvSpPr>
        <dsp:cNvPr id="0" name=""/>
        <dsp:cNvSpPr/>
      </dsp:nvSpPr>
      <dsp:spPr>
        <a:xfrm>
          <a:off x="866751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BD77220-6FF9-3542-B9CB-9E50D7A1671D}">
      <dsp:nvSpPr>
        <dsp:cNvPr id="0" name=""/>
        <dsp:cNvSpPr/>
      </dsp:nvSpPr>
      <dsp:spPr>
        <a:xfrm>
          <a:off x="2209798" y="2715577"/>
          <a:ext cx="2658251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t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Middle Class is Emerging                     </a:t>
          </a:r>
          <a:r>
            <a:rPr lang="en-US" sz="3200" b="1" kern="1200" dirty="0" smtClean="0"/>
            <a:t>( 80 Million ) </a:t>
          </a:r>
          <a:endParaRPr lang="en-US" sz="3200" b="1" kern="1200" dirty="0"/>
        </a:p>
      </dsp:txBody>
      <dsp:txXfrm>
        <a:off x="2209798" y="2715577"/>
        <a:ext cx="2658251" cy="1810385"/>
      </dsp:txXfrm>
    </dsp:sp>
    <dsp:sp modelId="{0BA7A7D8-028E-554E-8D92-0BA19DE7AAB0}">
      <dsp:nvSpPr>
        <dsp:cNvPr id="0" name=""/>
        <dsp:cNvSpPr/>
      </dsp:nvSpPr>
      <dsp:spPr>
        <a:xfrm>
          <a:off x="3322172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0E55FB-796D-3945-B194-F6FB5B7F4BCF}">
      <dsp:nvSpPr>
        <dsp:cNvPr id="0" name=""/>
        <dsp:cNvSpPr/>
      </dsp:nvSpPr>
      <dsp:spPr>
        <a:xfrm>
          <a:off x="4911184" y="0"/>
          <a:ext cx="2495112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Consumer Market is growing</a:t>
          </a:r>
          <a:endParaRPr lang="en-US" sz="2300" kern="1200" dirty="0"/>
        </a:p>
      </dsp:txBody>
      <dsp:txXfrm>
        <a:off x="4911184" y="0"/>
        <a:ext cx="2495112" cy="1810385"/>
      </dsp:txXfrm>
    </dsp:sp>
    <dsp:sp modelId="{287F4959-7BA7-1B48-8283-26954C9AD106}">
      <dsp:nvSpPr>
        <dsp:cNvPr id="0" name=""/>
        <dsp:cNvSpPr/>
      </dsp:nvSpPr>
      <dsp:spPr>
        <a:xfrm>
          <a:off x="5932442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0.11111</cdr:x>
      <cdr:y>0.02124</cdr:y>
    </cdr:from>
    <cdr:to>
      <cdr:x>0.7037</cdr:x>
      <cdr:y>0.45939</cdr:y>
    </cdr:to>
    <cdr:sp macro="" textlink="">
      <cdr:nvSpPr>
        <cdr:cNvPr id="2" name="Rounded Rectangular Callout 1"/>
        <cdr:cNvSpPr/>
      </cdr:nvSpPr>
      <cdr:spPr>
        <a:xfrm xmlns:a="http://schemas.openxmlformats.org/drawingml/2006/main">
          <a:off x="914400" y="98797"/>
          <a:ext cx="4876800" cy="2037978"/>
        </a:xfrm>
        <a:prstGeom xmlns:a="http://schemas.openxmlformats.org/drawingml/2006/main" prst="wedgeRoundRectCallout">
          <a:avLst>
            <a:gd name="adj1" fmla="val 86673"/>
            <a:gd name="adj2" fmla="val -36141"/>
            <a:gd name="adj3" fmla="val 16667"/>
          </a:avLst>
        </a:prstGeom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sz="1600" dirty="0" smtClean="0"/>
        </a:p>
        <a:p xmlns:a="http://schemas.openxmlformats.org/drawingml/2006/main">
          <a:pPr>
            <a:lnSpc>
              <a:spcPct val="140000"/>
            </a:lnSpc>
          </a:pPr>
          <a:r>
            <a:rPr lang="en-US" sz="1800" dirty="0" smtClean="0"/>
            <a:t>* In next 30 years population will be doubled,</a:t>
          </a:r>
        </a:p>
        <a:p xmlns:a="http://schemas.openxmlformats.org/drawingml/2006/main">
          <a:pPr>
            <a:lnSpc>
              <a:spcPct val="140000"/>
            </a:lnSpc>
          </a:pPr>
          <a:r>
            <a:rPr lang="en-US" sz="1800" dirty="0" smtClean="0"/>
            <a:t>Pakistan 14</a:t>
          </a:r>
          <a:r>
            <a:rPr lang="en-US" sz="1800" baseline="30000" dirty="0" smtClean="0"/>
            <a:t>th</a:t>
          </a:r>
          <a:r>
            <a:rPr lang="en-US" sz="1800" dirty="0" smtClean="0"/>
            <a:t> largest in 1951, 7</a:t>
          </a:r>
          <a:r>
            <a:rPr lang="en-US" sz="1800" baseline="30000" dirty="0" smtClean="0"/>
            <a:t>th</a:t>
          </a:r>
          <a:r>
            <a:rPr lang="en-US" sz="1800" dirty="0" smtClean="0"/>
            <a:t> in 1990, 6</a:t>
          </a:r>
          <a:r>
            <a:rPr lang="en-US" sz="1800" baseline="30000" dirty="0" smtClean="0"/>
            <a:t>th</a:t>
          </a:r>
          <a:r>
            <a:rPr lang="en-US" sz="1800" dirty="0" smtClean="0"/>
            <a:t> in 2017, </a:t>
          </a:r>
        </a:p>
        <a:p xmlns:a="http://schemas.openxmlformats.org/drawingml/2006/main">
          <a:pPr>
            <a:lnSpc>
              <a:spcPct val="140000"/>
            </a:lnSpc>
          </a:pPr>
          <a:r>
            <a:rPr lang="en-US" sz="1800" dirty="0" smtClean="0"/>
            <a:t>** and remain 6</a:t>
          </a:r>
          <a:r>
            <a:rPr lang="en-US" sz="1800" baseline="30000" dirty="0" smtClean="0"/>
            <a:t>th</a:t>
          </a:r>
          <a:r>
            <a:rPr lang="en-US" sz="1800" dirty="0" smtClean="0"/>
            <a:t> till 2050 (Thanks to Nigeria)</a:t>
          </a:r>
        </a:p>
        <a:p xmlns:a="http://schemas.openxmlformats.org/drawingml/2006/main">
          <a:endParaRPr lang="en-US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0.79791</cdr:x>
      <cdr:y>0.15834</cdr:y>
    </cdr:from>
    <cdr:to>
      <cdr:x>0.9033</cdr:x>
      <cdr:y>0.29303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7499920" y="716630"/>
          <a:ext cx="990600" cy="609600"/>
        </a:xfrm>
        <a:prstGeom xmlns:a="http://schemas.openxmlformats.org/drawingml/2006/main" prst="line">
          <a:avLst/>
        </a:prstGeom>
        <a:ln xmlns:a="http://schemas.openxmlformats.org/drawingml/2006/main" w="41275">
          <a:solidFill>
            <a:schemeClr val="bg1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8313C6A-28EE-48C5-8A53-F1B5B289BCA3}" type="datetimeFigureOut">
              <a:rPr lang="en-US"/>
              <a:pPr>
                <a:defRPr/>
              </a:pPr>
              <a:t>2/5/18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E6592BE-81C5-4729-94B8-BC0E51BA3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36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08A7B3-4ED5-487F-9614-04D07A8B5F48}" type="slidenum">
              <a:rPr lang="en-US" altLang="en-US" smtClean="0">
                <a:cs typeface="Arial" pitchFamily="34" charset="0"/>
              </a:rPr>
              <a:pPr/>
              <a:t>3</a:t>
            </a:fld>
            <a:endParaRPr lang="en-US" alt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64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727093-764B-4E71-927D-FFFED1D68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0257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ED576-91DE-4C9B-AB7A-0F4DD56E80DA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901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ED576-91DE-4C9B-AB7A-0F4DD56E80DA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7936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ED576-91DE-4C9B-AB7A-0F4DD56E80D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30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ED576-91DE-4C9B-AB7A-0F4DD56E80D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30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67194D-5BD3-4C67-ACD3-28B781F7B68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923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6592BE-81C5-4729-94B8-BC0E51BA3B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58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6592BE-81C5-4729-94B8-BC0E51BA3B1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94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6592BE-81C5-4729-94B8-BC0E51BA3B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12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71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5913B-DA11-4FD4-99F9-3F18F738A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608E-2FDE-4065-9304-EEDD73D09E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8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8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2C71A-8717-4AAA-8B80-523528FF2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4422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240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8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0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522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5681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6676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1218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8093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7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066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F7821-A9A4-4173-8047-2C740051D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7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537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7626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164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75794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9679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7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49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923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3233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0220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114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98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3FAC0-6996-418F-8D7D-B42D4699F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6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30743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6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239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4793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88092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1177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10574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6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48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84124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9539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7300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845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8107A-255F-40FE-8EA0-3C9600969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7977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4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0915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4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13190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57921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7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49268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310DB6-848F-4365-9BF4-7898B12C0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7FA5A27-B0C3-4D6D-B040-1CECC61E5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DEF9F6-7BF5-444F-B384-FD2085B6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479579-2538-4C53-83AE-803E0FA6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538503-BD88-42F0-BE06-FC385B1B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67337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ED3BBC-D879-4AB3-A4F3-3C7E478F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8A5FC3-E56B-4443-9831-CA2D3AA3D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DA95FA-C634-460F-A422-86EC8C42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C98AE08-44F5-496B-A6CC-C1321F5D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7BD7BA-3AEA-485F-859D-AE2FC6C2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91528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E30A11-4751-4905-9E47-063A18E89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92" y="170974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0A58F2E-ED77-4EA1-BD08-FEEB65273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92" y="458947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69F436-4746-49DE-BE96-A06F4A071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4F67FD-BC36-4D19-95D0-447DB8DF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274FA0-9702-4310-9BAD-707FD67D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8349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17ACF7-30BA-4F55-884D-36813694E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0DC026F-41E3-4990-8DAB-203BFADB0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5B5C1D5-E7F4-4E62-95C3-550CACF610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ED03CA2-BAAF-418D-8DDC-5A2258EB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23174E-6DD1-4E7D-B1F7-D9238E6A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4F9D19-7C40-4025-995B-DE573527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4505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7FC30D0-1BC3-4481-BE46-F5405A76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1DA9415-F815-4246-8619-725D5E320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9D6556-2F32-4E31-8609-E09486C74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3E8AB4A-E8DA-4F8F-B39B-D71556D65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4D0AB74-BE26-48E7-B30D-0748032E9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6B8B2F6-08F1-4F78-82DD-DB509317B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3259BB5-7180-4A14-AB9A-2D1321C0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5BF4FA-17C3-46D1-8DEC-53CD88BED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254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620F4-F59D-47F9-88B1-6A363984C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78361D-EE01-4246-9E55-9EDE83BC8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F3BB919-3D7A-4734-8B3B-0DE4EC1E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C388FAD-93D1-4621-B34A-0CE0634E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42DC07E-3437-45A9-9174-6EB1BC92E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55190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0CE0904-3E96-419B-BD29-972AF372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50B98D7-3023-4E1B-BA8E-75317D64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AF004F5-4017-4D85-B0A5-ADABF3AF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7565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873D60-A21F-4DCF-8FEB-4839EF26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646421-39DB-4975-8173-3B8BA72CB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4F40F99-2755-4975-BDA0-4543B84FD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2ABC0A-91A5-4C76-A540-D6BCCADC3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CE80FAA-D85C-49EC-96B7-972B5416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0F9AE47-668B-4FE5-83FF-FA891B80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31699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372D3C-17CB-453B-A4A3-6077FE25C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5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6AB2492-EA05-44D1-8607-9965A02AD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A14568E6-663C-48F4-88CB-B2E0A55FD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5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A1D0B96-CCA8-4530-9D36-F862338B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924DC2D-2467-4E47-8A55-F7A03ED8B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348F6B1-CEBE-4826-BC73-280F2A03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07076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A3857-09A2-4119-B233-E74EB987C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FCBF833-9C14-41A1-AE6C-B87BDEF23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8B48AEC-010E-4ED5-A4D0-29227610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A79C34-AB78-46D4-8481-5F5CA3C1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A00FD0-4907-439C-8278-7E8BBBBD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30389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E4CA953-F11F-40DF-93E0-8116F28725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80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6512BE2-125E-4DB1-B866-A04FD5C1B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5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55581B8-94BA-4408-B320-06C6C270F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42D7B3E-FB7A-4B38-9F15-39310ED46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58733AD-7481-4290-8E53-507C4C348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921528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93139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278425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68175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85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BB2C2-E978-4988-B7F9-527307FCD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152208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38935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786063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71534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34228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5436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09421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215D5C-191F-49DD-B337-56F30D2B7D1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96E5A-7C60-4B2F-A265-D7F190FCCC3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1707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B22C1D-E1BE-4264-96C4-4C564196AE0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CC792-F3A6-4ADF-9D51-BC1AA0B7726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25862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749D9-4397-4DD0-8F3D-5CC4D6FAF52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2F5DA1-38B2-4C65-BC45-326C975A33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234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E97C0-9C22-4B88-9529-0E9347BF2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2E7D63-6CF9-4F27-82F4-88F68FAA48B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9556B7-C451-425B-B076-73D7D0E0E1C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279905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DCE6C5-470D-41E6-B70F-C69DB70DB15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8D979-C07E-4C8A-9CAA-3E7ABF5AF47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945395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E80F34-2948-49D0-991D-30F40251075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D386C-D245-4CDE-908C-E8B05B168651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48985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D3A696-5219-426E-AA89-31B10D725D1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A667F-6C80-4DF9-A4E4-8441CD6755F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48209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8C7266-0B51-4314-8741-9DDD471EEA2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A887D-B646-4518-B0CC-361CAC2C084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4911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7540C9-21CD-499B-A766-2C31A0A1F02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EBD56-AB1D-4AEA-913E-7D1A0956823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8902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52213B-0FB7-4DE2-8D6B-2050B96C509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B1B42-ACBA-4CD3-B231-BA303263BC4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68913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FAA20-D21A-4C41-AA4F-37A4B3B1B1AD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182C1-A1E2-4280-9975-09DA078D90D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05590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>
              <a:latin typeface="Calibri"/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endParaRPr lang="en-US">
              <a:latin typeface="Calibri"/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6DBD6EA-E6EF-470C-B1E4-6CBDC60C5B82}" type="slidenum">
              <a:rPr lang="en-US" altLang="en-US">
                <a:latin typeface="Calibri"/>
              </a:rPr>
              <a:pPr>
                <a:defRPr/>
              </a:pPr>
              <a:t>‹#›</a:t>
            </a:fld>
            <a:endParaRPr lang="en-US" alt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98873003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6400800" cy="838200"/>
          </a:xfrm>
        </p:spPr>
        <p:txBody>
          <a:bodyPr>
            <a:normAutofit/>
          </a:bodyPr>
          <a:lstStyle>
            <a:lvl1pPr marL="0" indent="0" algn="ctr">
              <a:buNone/>
              <a:defRPr sz="4400" b="1">
                <a:solidFill>
                  <a:srgbClr val="00743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9" y="6172200"/>
            <a:ext cx="2073275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C6723-7308-457F-89C1-22B7B68ABB20}" type="datetime1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172222"/>
            <a:ext cx="2514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4609" y="6172222"/>
            <a:ext cx="1997075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B01DC-288F-4FD6-A7C4-D0BA1519327E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2636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9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84E51-975B-4381-80DD-E11C9F8AE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-1752600" y="635637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60804-C59D-4CD6-A5FE-1F0200603AD4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9147717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990600" cy="1447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-1752600" y="635637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CF8DC-7E77-42CD-A962-39DF3D0F4BE9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6411625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-1752600" y="6356372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82DCB-B364-4A89-9049-0038F1850985}" type="slidenum">
              <a:rPr lang="en-US" alt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0543514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 txBox="1">
            <a:spLocks noChangeArrowheads="1"/>
          </p:cNvSpPr>
          <p:nvPr userDrawn="1"/>
        </p:nvSpPr>
        <p:spPr bwMode="auto">
          <a:xfrm>
            <a:off x="0" y="6356372"/>
            <a:ext cx="3810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fld id="{16C017F0-6F49-479D-A91F-2566307E9119}" type="slidenum">
              <a:rPr lang="en-US" altLang="en-US" sz="1200" smtClean="0">
                <a:solidFill>
                  <a:srgbClr val="898989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75348"/>
      </p:ext>
    </p:extLst>
  </p:cSld>
  <p:clrMapOvr>
    <a:masterClrMapping/>
  </p:clrMapOvr>
  <p:transition xmlns:p14="http://schemas.microsoft.com/office/powerpoint/2010/main"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A8D33-0084-4DDF-BB4C-2A4517C5D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0.xml"/><Relationship Id="rId15" Type="http://schemas.openxmlformats.org/officeDocument/2006/relationships/slideLayout" Target="../slideLayouts/slideLayout81.xml"/><Relationship Id="rId16" Type="http://schemas.openxmlformats.org/officeDocument/2006/relationships/slideLayout" Target="../slideLayouts/slideLayout82.xml"/><Relationship Id="rId17" Type="http://schemas.openxmlformats.org/officeDocument/2006/relationships/slideLayout" Target="../slideLayouts/slideLayout83.xml"/><Relationship Id="rId18" Type="http://schemas.openxmlformats.org/officeDocument/2006/relationships/theme" Target="../theme/theme7.xml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D756F93-A3A9-43D4-BF5A-A5C06A7E3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5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9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5" y="635639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9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423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5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5" y="635638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8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394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5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5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48A87A34-81AB-432B-8DAE-1953F412C12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2/5/18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5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191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7289671-04EF-4941-B78B-D7D596EDB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5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F6E025-9AEE-4050-913B-EB5D3B3F2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5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0584BB-7D87-4027-82F5-91CCF38B07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1EDB008-1769-4C85-A6E4-AE2560E2B58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0E6919C-9B18-4590-9472-EA5234129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5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D4BC6B-A46C-4F86-B655-7184620A4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C1484E6-2DF3-4327-AF0A-EA603A1091F4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823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13E001D6-8C87-3749-A23A-84BA2FC639FC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fld id="{EFE4B1D1-B306-344C-87A8-9B4E73D761B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509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>
              <a:defRPr/>
            </a:pPr>
            <a:fld id="{FFBDACCF-BE59-4021-9784-FB41A1901F3E}" type="datetime1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eaLnBrk="1" hangingPunct="1">
                <a:defRPr/>
              </a:pPr>
              <a:t>2/5/18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hangingPunct="1">
              <a:defRPr/>
            </a:pPr>
            <a:fld id="{A2965676-67FE-4801-9A17-C86DBCAB2BC4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871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35.xml"/><Relationship Id="rId2" Type="http://schemas.openxmlformats.org/officeDocument/2006/relationships/diagramData" Target="../diagrams/data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8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8.xml"/><Relationship Id="rId2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38446"/>
            <a:ext cx="8305800" cy="1500187"/>
          </a:xfrm>
        </p:spPr>
        <p:txBody>
          <a:bodyPr/>
          <a:lstStyle/>
          <a:p>
            <a:pPr algn="ctr"/>
            <a:r>
              <a:rPr lang="en-US" sz="3200" dirty="0" smtClean="0">
                <a:latin typeface="Arial Black"/>
                <a:cs typeface="Arial Black"/>
              </a:rPr>
              <a:t>Leveraging CPEC Karachi</a:t>
            </a:r>
          </a:p>
          <a:p>
            <a:pPr algn="ctr"/>
            <a:endParaRPr lang="en-US" sz="3200" dirty="0">
              <a:latin typeface="Arial Black"/>
              <a:cs typeface="Arial Black"/>
            </a:endParaRPr>
          </a:p>
        </p:txBody>
      </p:sp>
      <p:pic>
        <p:nvPicPr>
          <p:cNvPr id="4" name="Picture 20" descr="Emblem_Pakist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18" y="533400"/>
            <a:ext cx="16732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85805" y="4709856"/>
            <a:ext cx="7831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3366FF"/>
                </a:solidFill>
                <a:latin typeface="Century Gothic"/>
                <a:cs typeface="Century Gothic"/>
              </a:rPr>
              <a:t>Dr</a:t>
            </a:r>
            <a:r>
              <a:rPr lang="en-US" sz="2800" b="1" dirty="0" smtClean="0">
                <a:solidFill>
                  <a:srgbClr val="3366FF"/>
                </a:solidFill>
                <a:latin typeface="Century Gothic"/>
                <a:cs typeface="Century Gothic"/>
              </a:rPr>
              <a:t> Nadeem Javaid</a:t>
            </a:r>
          </a:p>
          <a:p>
            <a:pPr algn="ctr"/>
            <a:r>
              <a:rPr lang="en-US" sz="2800" b="1" dirty="0" smtClean="0">
                <a:solidFill>
                  <a:srgbClr val="3366FF"/>
                </a:solidFill>
                <a:latin typeface="Century Gothic"/>
                <a:cs typeface="Century Gothic"/>
              </a:rPr>
              <a:t>Chief Economist, Government of Pakistan</a:t>
            </a:r>
            <a:endParaRPr lang="en-US" sz="2800" b="1" dirty="0">
              <a:solidFill>
                <a:srgbClr val="3366FF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73904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5" y="152422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solidFill>
                  <a:srgbClr val="0000FF"/>
                </a:solidFill>
              </a:rPr>
              <a:t>Top cities of Pakistan </a:t>
            </a:r>
            <a:r>
              <a:rPr lang="en-US" sz="4900" b="1" dirty="0" smtClean="0">
                <a:solidFill>
                  <a:srgbClr val="0000FF"/>
                </a:solidFill>
              </a:rPr>
              <a:t/>
            </a:r>
            <a:br>
              <a:rPr lang="en-US" sz="4900" b="1" dirty="0" smtClean="0">
                <a:solidFill>
                  <a:srgbClr val="0000FF"/>
                </a:solidFill>
              </a:rPr>
            </a:br>
            <a:r>
              <a:rPr lang="en-US" dirty="0" smtClean="0"/>
              <a:t>(</a:t>
            </a:r>
            <a:r>
              <a:rPr lang="en-US" dirty="0"/>
              <a:t>Census 1951-2017)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285261"/>
              </p:ext>
            </p:extLst>
          </p:nvPr>
        </p:nvGraphicFramePr>
        <p:xfrm>
          <a:off x="304800" y="1447800"/>
          <a:ext cx="8458198" cy="516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4277748967"/>
                    </a:ext>
                  </a:extLst>
                </a:gridCol>
                <a:gridCol w="1349828">
                  <a:extLst>
                    <a:ext uri="{9D8B030D-6E8A-4147-A177-3AD203B41FA5}">
                      <a16:colId xmlns="" xmlns:a16="http://schemas.microsoft.com/office/drawing/2014/main" val="2883855768"/>
                    </a:ext>
                  </a:extLst>
                </a:gridCol>
                <a:gridCol w="1208314">
                  <a:extLst>
                    <a:ext uri="{9D8B030D-6E8A-4147-A177-3AD203B41FA5}">
                      <a16:colId xmlns="" xmlns:a16="http://schemas.microsoft.com/office/drawing/2014/main" val="2472363569"/>
                    </a:ext>
                  </a:extLst>
                </a:gridCol>
                <a:gridCol w="1208314">
                  <a:extLst>
                    <a:ext uri="{9D8B030D-6E8A-4147-A177-3AD203B41FA5}">
                      <a16:colId xmlns="" xmlns:a16="http://schemas.microsoft.com/office/drawing/2014/main" val="1575887358"/>
                    </a:ext>
                  </a:extLst>
                </a:gridCol>
                <a:gridCol w="1208314">
                  <a:extLst>
                    <a:ext uri="{9D8B030D-6E8A-4147-A177-3AD203B41FA5}">
                      <a16:colId xmlns="" xmlns:a16="http://schemas.microsoft.com/office/drawing/2014/main" val="742747987"/>
                    </a:ext>
                  </a:extLst>
                </a:gridCol>
                <a:gridCol w="1208314">
                  <a:extLst>
                    <a:ext uri="{9D8B030D-6E8A-4147-A177-3AD203B41FA5}">
                      <a16:colId xmlns="" xmlns:a16="http://schemas.microsoft.com/office/drawing/2014/main" val="1571507990"/>
                    </a:ext>
                  </a:extLst>
                </a:gridCol>
                <a:gridCol w="1208314">
                  <a:extLst>
                    <a:ext uri="{9D8B030D-6E8A-4147-A177-3AD203B41FA5}">
                      <a16:colId xmlns="" xmlns:a16="http://schemas.microsoft.com/office/drawing/2014/main" val="3825557771"/>
                    </a:ext>
                  </a:extLst>
                </a:gridCol>
              </a:tblGrid>
              <a:tr h="6072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City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Rank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1972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1981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1998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843549019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Karachi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922083715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Lahore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3739825867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Faisalabad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Faisalabad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Faisalabad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Faisalabad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663082942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Lyallpur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2799343646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1484567305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Lyallpur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Rawalpindi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3535137740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Sialkot</a:t>
                      </a:r>
                    </a:p>
                  </a:txBody>
                  <a:tcPr marL="7144" marR="7144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Multan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999321317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Peshawar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Hyderabad</a:t>
                      </a:r>
                    </a:p>
                  </a:txBody>
                  <a:tcPr marL="7144" marR="7144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81818989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Gujranwala</a:t>
                      </a:r>
                    </a:p>
                  </a:txBody>
                  <a:tcPr marL="7144" marR="7144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Sialkot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Sialkot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Sialkot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Quetta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Islamabad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2584618847"/>
                  </a:ext>
                </a:extLst>
              </a:tr>
              <a:tr h="4345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Quetta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Sargodha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Sargodha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Sargodha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Islamabad</a:t>
                      </a:r>
                    </a:p>
                  </a:txBody>
                  <a:tcPr marL="7144" marR="7144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Quetta</a:t>
                      </a:r>
                    </a:p>
                  </a:txBody>
                  <a:tcPr marL="7144" marR="7144" marT="9525" marB="0" anchor="ctr"/>
                </a:tc>
                <a:extLst>
                  <a:ext uri="{0D108BD9-81ED-4DB2-BD59-A6C34878D82A}">
                    <a16:rowId xmlns="" xmlns:a16="http://schemas.microsoft.com/office/drawing/2014/main" val="13083631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735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Population of Pakistan,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(Future Projections 2051 based on Census 2017)</a:t>
            </a:r>
            <a:endParaRPr lang="en-US" sz="27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797816"/>
              </p:ext>
            </p:extLst>
          </p:nvPr>
        </p:nvGraphicFramePr>
        <p:xfrm>
          <a:off x="457200" y="1825628"/>
          <a:ext cx="8229600" cy="465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167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Population of Pakistan,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(Future Projections 2051 based on Census 2017)</a:t>
            </a:r>
            <a:endParaRPr lang="en-US" sz="27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044273"/>
              </p:ext>
            </p:extLst>
          </p:nvPr>
        </p:nvGraphicFramePr>
        <p:xfrm>
          <a:off x="457200" y="1825628"/>
          <a:ext cx="8229600" cy="465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5670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692" y="274638"/>
            <a:ext cx="8510954" cy="944562"/>
          </a:xfrm>
        </p:spPr>
        <p:txBody>
          <a:bodyPr/>
          <a:lstStyle/>
          <a:p>
            <a:r>
              <a:rPr lang="en-GB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Poverty- Cost of Basic Need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(Headcount)</a:t>
            </a:r>
            <a:endParaRPr lang="en-US" sz="3600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082097"/>
              </p:ext>
            </p:extLst>
          </p:nvPr>
        </p:nvGraphicFramePr>
        <p:xfrm>
          <a:off x="152400" y="1219200"/>
          <a:ext cx="883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148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GDP Growth Trend (%)</a:t>
            </a:r>
            <a:endParaRPr lang="en-GB" sz="32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964254"/>
              </p:ext>
            </p:extLst>
          </p:nvPr>
        </p:nvGraphicFramePr>
        <p:xfrm>
          <a:off x="251520" y="1340770"/>
          <a:ext cx="867645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9" y="6309320"/>
            <a:ext cx="53864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Data Source: PBS &amp; Planning Commission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9449833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Emerging Middle Class </a:t>
            </a:r>
            <a:endParaRPr lang="en-US" sz="5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CC792-F3A6-4ADF-9D51-BC1AA0B7726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846119"/>
              </p:ext>
            </p:extLst>
          </p:nvPr>
        </p:nvGraphicFramePr>
        <p:xfrm>
          <a:off x="457200" y="16462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368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Housing Units - Shortage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257782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lang="en-US" sz="2800" dirty="0"/>
              <a:t>Population growth, the continuing trend toward urbanization, and </a:t>
            </a:r>
            <a:r>
              <a:rPr lang="en-US" sz="2800" b="1" i="1" dirty="0">
                <a:solidFill>
                  <a:srgbClr val="008000"/>
                </a:solidFill>
              </a:rPr>
              <a:t>rising </a:t>
            </a:r>
            <a:r>
              <a:rPr lang="en-US" sz="2800" b="1" i="1" dirty="0" smtClean="0">
                <a:solidFill>
                  <a:srgbClr val="008000"/>
                </a:solidFill>
              </a:rPr>
              <a:t>incomes </a:t>
            </a:r>
            <a:r>
              <a:rPr lang="en-US" sz="2800" dirty="0"/>
              <a:t>are all fueling </a:t>
            </a:r>
            <a:r>
              <a:rPr lang="en-US" sz="2800" dirty="0" smtClean="0"/>
              <a:t>the increasing demand for housing.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ea"/>
              <a:buAutoNum type="circleNumDbPlain"/>
            </a:pPr>
            <a:r>
              <a:rPr lang="en-US" sz="2700" dirty="0" smtClean="0"/>
              <a:t>There is 10 </a:t>
            </a:r>
            <a:r>
              <a:rPr lang="en-US" sz="2700" dirty="0"/>
              <a:t>Million </a:t>
            </a:r>
            <a:r>
              <a:rPr lang="en-US" sz="2700" dirty="0" smtClean="0"/>
              <a:t>Housing Units shortage, i.e. further accumulating </a:t>
            </a:r>
            <a:r>
              <a:rPr lang="en-US" sz="2700" dirty="0"/>
              <a:t>by 0.34 million units </a:t>
            </a:r>
            <a:r>
              <a:rPr lang="en-US" sz="2400" dirty="0"/>
              <a:t>every </a:t>
            </a:r>
            <a:r>
              <a:rPr lang="en-US" sz="2400" dirty="0" smtClean="0"/>
              <a:t>year !! 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ea"/>
              <a:buAutoNum type="circleNumDbPlain"/>
            </a:pPr>
            <a:r>
              <a:rPr lang="en-US" sz="2800" dirty="0"/>
              <a:t>F</a:t>
            </a:r>
            <a:r>
              <a:rPr lang="en-US" sz="2800" dirty="0" smtClean="0"/>
              <a:t>ormal </a:t>
            </a:r>
            <a:r>
              <a:rPr lang="en-US" sz="2800" dirty="0"/>
              <a:t>financial sector caters only up to </a:t>
            </a:r>
            <a:r>
              <a:rPr lang="en-US" sz="2800" dirty="0" smtClean="0"/>
              <a:t>2 % </a:t>
            </a:r>
            <a:r>
              <a:rPr lang="en-US" sz="2800" dirty="0"/>
              <a:t>of all housing transactions, the lowest ratio in </a:t>
            </a:r>
            <a:r>
              <a:rPr lang="en-US" sz="2800" dirty="0" smtClean="0"/>
              <a:t>the region (10-12% is catered by Informal Sector)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284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833809"/>
              </p:ext>
            </p:extLst>
          </p:nvPr>
        </p:nvGraphicFramePr>
        <p:xfrm>
          <a:off x="228600" y="10668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10600" cy="1006474"/>
          </a:xfrm>
        </p:spPr>
        <p:txBody>
          <a:bodyPr>
            <a:noAutofit/>
          </a:bodyPr>
          <a:lstStyle/>
          <a:p>
            <a:pPr algn="ctr">
              <a:defRPr sz="216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en-US" sz="4000" b="1" dirty="0">
                <a:solidFill>
                  <a:srgbClr val="0000FF"/>
                </a:solidFill>
              </a:rPr>
              <a:t>Consumer Expenditure on Housing </a:t>
            </a:r>
            <a:br>
              <a:rPr lang="en-US" sz="4000" b="1" dirty="0">
                <a:solidFill>
                  <a:srgbClr val="0000FF"/>
                </a:solidFill>
              </a:rPr>
            </a:br>
            <a:r>
              <a:rPr lang="en-US" sz="2800" dirty="0">
                <a:solidFill>
                  <a:srgbClr val="660066"/>
                </a:solidFill>
              </a:rPr>
              <a:t>(% of Total Household </a:t>
            </a:r>
            <a:r>
              <a:rPr lang="en-US" sz="2800" dirty="0" smtClean="0">
                <a:solidFill>
                  <a:srgbClr val="660066"/>
                </a:solidFill>
              </a:rPr>
              <a:t>Expenditure)</a:t>
            </a:r>
            <a:r>
              <a:rPr lang="en-US" sz="2800" dirty="0">
                <a:solidFill>
                  <a:srgbClr val="660066"/>
                </a:solidFill>
              </a:rPr>
              <a:t/>
            </a:r>
            <a:br>
              <a:rPr lang="en-US" sz="2800" dirty="0">
                <a:solidFill>
                  <a:srgbClr val="660066"/>
                </a:solidFill>
              </a:rPr>
            </a:b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1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9906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How to cater </a:t>
            </a:r>
            <a:r>
              <a:rPr lang="en-US" sz="4000" b="1" dirty="0">
                <a:solidFill>
                  <a:srgbClr val="0000FF"/>
                </a:solidFill>
              </a:rPr>
              <a:t>the needs of </a:t>
            </a:r>
            <a:r>
              <a:rPr lang="en-US" sz="4000" b="1" dirty="0" smtClean="0">
                <a:solidFill>
                  <a:srgbClr val="0000FF"/>
                </a:solidFill>
              </a:rPr>
              <a:t>society?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r>
              <a:rPr lang="en-US" dirty="0"/>
              <a:t>Horizontal growth is </a:t>
            </a:r>
            <a:r>
              <a:rPr lang="en-US" dirty="0" smtClean="0"/>
              <a:t>untenable, going vertical is the suitable option; </a:t>
            </a:r>
          </a:p>
          <a:p>
            <a:pPr lvl="3">
              <a:buFont typeface="Wingdings" charset="2"/>
              <a:buChar char="ü"/>
            </a:pPr>
            <a:r>
              <a:rPr lang="en-US" dirty="0" smtClean="0"/>
              <a:t>  Economies of Scale</a:t>
            </a:r>
          </a:p>
          <a:p>
            <a:pPr lvl="3">
              <a:buFont typeface="Wingdings" charset="2"/>
              <a:buChar char="ü"/>
            </a:pPr>
            <a:r>
              <a:rPr lang="en-US" dirty="0" smtClean="0"/>
              <a:t>  Affordability </a:t>
            </a:r>
          </a:p>
          <a:p>
            <a:pPr lvl="3">
              <a:buFont typeface="Wingdings" charset="2"/>
              <a:buChar char="ü"/>
            </a:pPr>
            <a:r>
              <a:rPr lang="en-US" dirty="0" smtClean="0"/>
              <a:t>  Short Commuting </a:t>
            </a:r>
          </a:p>
          <a:p>
            <a:pPr lvl="3">
              <a:buFont typeface="Wingdings" charset="2"/>
              <a:buChar char="ü"/>
            </a:pPr>
            <a:r>
              <a:rPr lang="en-US" dirty="0" smtClean="0"/>
              <a:t>  Facilitate Social Mobility </a:t>
            </a:r>
          </a:p>
          <a:p>
            <a:r>
              <a:rPr lang="en-US" dirty="0" smtClean="0"/>
              <a:t>Making cities competitive - </a:t>
            </a:r>
            <a:r>
              <a:rPr lang="en-US" dirty="0"/>
              <a:t>developing civic infrastructure </a:t>
            </a:r>
            <a:r>
              <a:rPr lang="en-US" dirty="0" smtClean="0"/>
              <a:t>compatible with Environment 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Coherent </a:t>
            </a:r>
            <a:r>
              <a:rPr lang="en-US" dirty="0"/>
              <a:t>town </a:t>
            </a:r>
            <a:r>
              <a:rPr lang="en-US" dirty="0" smtClean="0"/>
              <a:t>planning with a Master Plan for City’s Development</a:t>
            </a:r>
            <a:r>
              <a:rPr lang="en-US" dirty="0"/>
              <a:t>. </a:t>
            </a:r>
            <a:r>
              <a:rPr lang="en-US" sz="2200" dirty="0" smtClean="0"/>
              <a:t>(water</a:t>
            </a:r>
            <a:r>
              <a:rPr lang="en-US" sz="2200" dirty="0"/>
              <a:t>, </a:t>
            </a:r>
            <a:r>
              <a:rPr lang="en-US" sz="2200" dirty="0" smtClean="0"/>
              <a:t>sewage, gas, electricity, </a:t>
            </a:r>
            <a:r>
              <a:rPr lang="en-US" sz="2200" dirty="0"/>
              <a:t>firefighting, </a:t>
            </a:r>
            <a:r>
              <a:rPr lang="en-US" sz="2200" dirty="0" smtClean="0"/>
              <a:t>parking, Transport nods and pedestrian</a:t>
            </a:r>
            <a:r>
              <a:rPr lang="en-US" sz="2200" dirty="0"/>
              <a:t>-friendly) </a:t>
            </a:r>
          </a:p>
        </p:txBody>
      </p:sp>
    </p:spTree>
    <p:extLst>
      <p:ext uri="{BB962C8B-B14F-4D97-AF65-F5344CB8AC3E}">
        <p14:creationId xmlns:p14="http://schemas.microsoft.com/office/powerpoint/2010/main" val="221486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Cities as engine of economic growth - Better Urban Policy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Density : Double edge </a:t>
            </a:r>
          </a:p>
          <a:p>
            <a:pPr lvl="1"/>
            <a:r>
              <a:rPr lang="en-US" dirty="0"/>
              <a:t>agglomeration </a:t>
            </a:r>
            <a:r>
              <a:rPr lang="en-US" dirty="0" smtClean="0"/>
              <a:t>economies; The </a:t>
            </a:r>
            <a:r>
              <a:rPr lang="en-US" dirty="0"/>
              <a:t>benefits of spatial concentration include the reduction of transport costs for goods, people, and ideas. 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spatial </a:t>
            </a:r>
            <a:r>
              <a:rPr lang="en-US" dirty="0" smtClean="0"/>
              <a:t>proximity; For </a:t>
            </a:r>
            <a:r>
              <a:rPr lang="en-US" dirty="0"/>
              <a:t>millennia, cities have had to deal with the negative </a:t>
            </a:r>
            <a:r>
              <a:rPr lang="en-US" dirty="0" smtClean="0"/>
              <a:t>consequences </a:t>
            </a:r>
            <a:r>
              <a:rPr lang="en-US" dirty="0"/>
              <a:t>of density, which include contagious disease, crime, and congestion.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759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FF"/>
            </a:solidFill>
          </a:ln>
        </p:spPr>
        <p:txBody>
          <a:bodyPr/>
          <a:lstStyle/>
          <a:p>
            <a:r>
              <a:rPr lang="en-US" b="1" dirty="0" smtClean="0"/>
              <a:t>Sequence of talk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05446" cy="5105400"/>
          </a:xfrm>
        </p:spPr>
        <p:txBody>
          <a:bodyPr/>
          <a:lstStyle/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en-US" sz="3600" dirty="0" smtClean="0"/>
              <a:t>CPEC</a:t>
            </a:r>
          </a:p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en-US" sz="3600" dirty="0" smtClean="0"/>
              <a:t>Census </a:t>
            </a:r>
            <a:r>
              <a:rPr lang="en-US" sz="3600" dirty="0"/>
              <a:t>1951-</a:t>
            </a:r>
            <a:r>
              <a:rPr lang="en-US" sz="3600" dirty="0" smtClean="0"/>
              <a:t>2017</a:t>
            </a:r>
          </a:p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en-US" sz="3600" dirty="0" smtClean="0"/>
              <a:t>City Competitiveness </a:t>
            </a:r>
            <a:endParaRPr lang="en-US" sz="3600" dirty="0" smtClean="0"/>
          </a:p>
          <a:p>
            <a:pPr marL="742950" indent="-742950">
              <a:lnSpc>
                <a:spcPct val="150000"/>
              </a:lnSpc>
              <a:buFont typeface="+mj-ea"/>
              <a:buAutoNum type="circleNumDbPlain"/>
            </a:pPr>
            <a:r>
              <a:rPr lang="en-US" sz="3600" dirty="0" smtClean="0"/>
              <a:t>Leveraging Karachi, Way </a:t>
            </a:r>
            <a:r>
              <a:rPr lang="en-US" sz="3600" dirty="0" smtClean="0"/>
              <a:t>Forward !!! </a:t>
            </a:r>
          </a:p>
        </p:txBody>
      </p:sp>
    </p:spTree>
    <p:extLst>
      <p:ext uri="{BB962C8B-B14F-4D97-AF65-F5344CB8AC3E}">
        <p14:creationId xmlns:p14="http://schemas.microsoft.com/office/powerpoint/2010/main" val="250175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Competitive </a:t>
            </a:r>
            <a:r>
              <a:rPr lang="en-US" sz="3600" b="1" dirty="0"/>
              <a:t>Cities Look </a:t>
            </a:r>
            <a:r>
              <a:rPr lang="en-US" sz="3600" b="1" dirty="0" smtClean="0"/>
              <a:t>Like  </a:t>
            </a: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sz="2000" b="1" i="1" dirty="0"/>
              <a:t>Accelerated economic growth</a:t>
            </a:r>
            <a:r>
              <a:rPr lang="en-US" sz="2000" i="1" dirty="0"/>
              <a:t>. </a:t>
            </a:r>
            <a:r>
              <a:rPr lang="en-US" sz="2000" dirty="0"/>
              <a:t>The top 10 percent of cities achieved 13.5 percent annual gross domestic product (GDP) per capita growth, compared with 4.7 percent in an average city;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i="1" dirty="0"/>
              <a:t>Outstanding job growth</a:t>
            </a:r>
            <a:r>
              <a:rPr lang="en-US" sz="2000" i="1" dirty="0"/>
              <a:t>. </a:t>
            </a:r>
            <a:r>
              <a:rPr lang="en-US" sz="2000" dirty="0"/>
              <a:t>The top 10 percent of cities achieved 9.2 percent annual jobs growth, compared with 1.9 percent in the remaining 90 percent.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i="1" dirty="0"/>
              <a:t>Increased incomes and productivity</a:t>
            </a:r>
            <a:r>
              <a:rPr lang="en-US" sz="2000" i="1" dirty="0"/>
              <a:t>. </a:t>
            </a:r>
            <a:r>
              <a:rPr lang="en-US" sz="2000" dirty="0"/>
              <a:t>The top 10 percent of cities increased the average disposable income of their households by 9.8 percent annually.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b="1" i="1" dirty="0"/>
              <a:t>Magnets for foreign direct investment (FDI</a:t>
            </a:r>
            <a:r>
              <a:rPr lang="en-US" sz="2000" i="1" dirty="0"/>
              <a:t>). </a:t>
            </a:r>
            <a:r>
              <a:rPr lang="en-US" sz="2000" dirty="0"/>
              <a:t>The top 5 percent of cities obtained as much FDI as the bottom 95 percent of cities combined.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805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Leveraging Karachi Way </a:t>
            </a:r>
            <a:r>
              <a:rPr lang="en-US" sz="3600" b="1" dirty="0" smtClean="0">
                <a:solidFill>
                  <a:srgbClr val="0000FF"/>
                </a:solidFill>
              </a:rPr>
              <a:t>Forward !!!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59436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en-US" sz="2800" kern="1200" dirty="0"/>
              <a:t>F</a:t>
            </a:r>
            <a:r>
              <a:rPr lang="en-US" sz="2800" kern="1200" dirty="0" smtClean="0"/>
              <a:t>inding the new land;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kern="1200" dirty="0" smtClean="0"/>
              <a:t>Damaging Agriculture   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kern="1200" dirty="0" smtClean="0"/>
              <a:t>Deforestation</a:t>
            </a:r>
            <a:endParaRPr lang="en-US" sz="2800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sz="2800" dirty="0" smtClean="0"/>
              <a:t>Karachi</a:t>
            </a:r>
            <a:r>
              <a:rPr lang="en-US" sz="2800" dirty="0" smtClean="0"/>
              <a:t> </a:t>
            </a:r>
            <a:r>
              <a:rPr lang="en-US" sz="2800" dirty="0"/>
              <a:t>have to remove the </a:t>
            </a:r>
            <a:r>
              <a:rPr lang="en-US" sz="2800" dirty="0" smtClean="0"/>
              <a:t>barriers; 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dirty="0" smtClean="0"/>
              <a:t>Regulations promoting rent-seeking 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kern="1200" dirty="0"/>
              <a:t>Over-restrictive building </a:t>
            </a:r>
            <a:r>
              <a:rPr lang="en-US" sz="2000" kern="1200" dirty="0" smtClean="0"/>
              <a:t>codes 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kern="1200" dirty="0" smtClean="0"/>
              <a:t>Zoning laws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dirty="0"/>
              <a:t>I</a:t>
            </a:r>
            <a:r>
              <a:rPr lang="en-US" sz="2000" dirty="0" smtClean="0"/>
              <a:t>ncentivizing </a:t>
            </a:r>
            <a:r>
              <a:rPr lang="en-US" sz="2000" dirty="0"/>
              <a:t>efficiency and </a:t>
            </a:r>
            <a:r>
              <a:rPr lang="en-US" sz="2000" dirty="0" smtClean="0"/>
              <a:t>innovation (</a:t>
            </a:r>
            <a:r>
              <a:rPr lang="en-US" sz="2000" kern="1200" dirty="0"/>
              <a:t>an inclusive </a:t>
            </a:r>
            <a:r>
              <a:rPr lang="en-US" sz="2000" kern="1200" dirty="0" smtClean="0"/>
              <a:t>approach)</a:t>
            </a:r>
            <a:endParaRPr lang="en-US" sz="2000" dirty="0" smtClean="0"/>
          </a:p>
          <a:p>
            <a:pPr marL="514350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sz="2800" dirty="0" smtClean="0"/>
              <a:t>The construction industry needs to evolve;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dirty="0"/>
              <a:t>O</a:t>
            </a:r>
            <a:r>
              <a:rPr lang="en-US" sz="2000" dirty="0" smtClean="0"/>
              <a:t>paque marketplace</a:t>
            </a:r>
            <a:r>
              <a:rPr lang="en-US" sz="2000" dirty="0"/>
              <a:t> (</a:t>
            </a:r>
            <a:r>
              <a:rPr lang="en-US" sz="2000" dirty="0" smtClean="0"/>
              <a:t>Informality </a:t>
            </a:r>
            <a:r>
              <a:rPr lang="en-US" sz="2000" dirty="0"/>
              <a:t>and </a:t>
            </a:r>
            <a:r>
              <a:rPr lang="en-US" sz="2000" dirty="0" smtClean="0"/>
              <a:t>corruption) </a:t>
            </a:r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dirty="0"/>
              <a:t>P</a:t>
            </a:r>
            <a:r>
              <a:rPr lang="en-US" sz="2000" dirty="0" smtClean="0"/>
              <a:t>oor </a:t>
            </a:r>
            <a:r>
              <a:rPr lang="en-US" sz="2000" dirty="0"/>
              <a:t>project </a:t>
            </a:r>
            <a:r>
              <a:rPr lang="en-US" sz="2000" dirty="0" smtClean="0"/>
              <a:t>management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dirty="0"/>
              <a:t>design processes, </a:t>
            </a:r>
            <a:endParaRPr lang="en-US" sz="2000" dirty="0" smtClean="0"/>
          </a:p>
          <a:p>
            <a:pPr marL="1314450" lvl="2" indent="-514350">
              <a:lnSpc>
                <a:spcPct val="120000"/>
              </a:lnSpc>
              <a:buFont typeface="+mj-lt"/>
              <a:buAutoNum type="alphaLcParenR"/>
            </a:pP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lack of investment in technology, R&amp;D, and workforce </a:t>
            </a:r>
            <a:r>
              <a:rPr lang="en-US" sz="2000" dirty="0" smtClean="0"/>
              <a:t>skills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4191000" y="990600"/>
            <a:ext cx="685800" cy="1219200"/>
          </a:xfrm>
          <a:prstGeom prst="rightBrace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&quot;No&quot; Symbol 6"/>
          <p:cNvSpPr/>
          <p:nvPr/>
        </p:nvSpPr>
        <p:spPr bwMode="auto">
          <a:xfrm>
            <a:off x="304800" y="990600"/>
            <a:ext cx="1524000" cy="1219200"/>
          </a:xfrm>
          <a:prstGeom prst="noSmoking">
            <a:avLst/>
          </a:prstGeom>
          <a:solidFill>
            <a:srgbClr val="FF0000">
              <a:alpha val="29000"/>
            </a:srgbClr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029200" y="1066800"/>
            <a:ext cx="3810000" cy="1066800"/>
          </a:xfrm>
          <a:prstGeom prst="roundRect">
            <a:avLst/>
          </a:prstGeom>
          <a:ln>
            <a:solidFill>
              <a:srgbClr val="008000"/>
            </a:solidFill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10000"/>
              </a:lnSpc>
            </a:pPr>
            <a:r>
              <a:rPr lang="en-US" sz="2400" dirty="0"/>
              <a:t>Intensified / Efficient urban land use</a:t>
            </a:r>
          </a:p>
        </p:txBody>
      </p:sp>
    </p:spTree>
    <p:extLst>
      <p:ext uri="{BB962C8B-B14F-4D97-AF65-F5344CB8AC3E}">
        <p14:creationId xmlns:p14="http://schemas.microsoft.com/office/powerpoint/2010/main" val="4031633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4) </a:t>
            </a:r>
            <a:r>
              <a:rPr lang="en-US" sz="2800" dirty="0" smtClean="0"/>
              <a:t>Governments</a:t>
            </a:r>
            <a:r>
              <a:rPr lang="en-US" sz="2800" dirty="0" smtClean="0"/>
              <a:t>, 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K. City</a:t>
            </a:r>
            <a:r>
              <a:rPr lang="en-US" sz="2800" dirty="0" smtClean="0"/>
              <a:t>) </a:t>
            </a:r>
            <a:r>
              <a:rPr lang="en-US" sz="2800" dirty="0" smtClean="0"/>
              <a:t>and Construction Industry </a:t>
            </a:r>
            <a:r>
              <a:rPr lang="en-US" sz="2800" dirty="0"/>
              <a:t>urgently need to </a:t>
            </a:r>
            <a:r>
              <a:rPr lang="en-US" sz="2800" dirty="0" smtClean="0"/>
              <a:t>collaborate for improving the </a:t>
            </a:r>
            <a:r>
              <a:rPr lang="en-US" sz="2800" dirty="0"/>
              <a:t>residents’ quality of </a:t>
            </a:r>
            <a:r>
              <a:rPr lang="en-US" sz="2800" dirty="0" smtClean="0"/>
              <a:t>life</a:t>
            </a:r>
            <a:r>
              <a:rPr lang="en-US" sz="2800" dirty="0"/>
              <a:t> </a:t>
            </a:r>
            <a:r>
              <a:rPr lang="en-US" sz="2800" dirty="0" smtClean="0"/>
              <a:t>and </a:t>
            </a:r>
            <a:r>
              <a:rPr lang="en-US" sz="2800" dirty="0"/>
              <a:t>ensure that housing shortages do not become a drag on economic growth</a:t>
            </a:r>
            <a:r>
              <a:rPr lang="en-US" sz="2800" dirty="0"/>
              <a:t>. 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5) Optimal </a:t>
            </a:r>
            <a:r>
              <a:rPr lang="en-US" sz="2800" dirty="0"/>
              <a:t>degree of </a:t>
            </a:r>
            <a:r>
              <a:rPr lang="en-US" sz="2800" dirty="0" smtClean="0"/>
              <a:t>federalism/provincialism to carve appropriate policies</a:t>
            </a:r>
            <a:r>
              <a:rPr lang="en-US" sz="2800" dirty="0"/>
              <a:t>, and the use of engineering and economics approaches to reducing the negative consequences of density. 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400" i="1" dirty="0" smtClean="0"/>
              <a:t> </a:t>
            </a:r>
            <a:endParaRPr lang="en-US" sz="2400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Leveraging Karachi Way </a:t>
            </a:r>
            <a:r>
              <a:rPr lang="en-US" sz="3600" b="1" dirty="0" smtClean="0">
                <a:solidFill>
                  <a:srgbClr val="0000FF"/>
                </a:solidFill>
              </a:rPr>
              <a:t>Forward !!!</a:t>
            </a:r>
            <a:endParaRPr 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07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 txBox="1">
            <a:spLocks/>
          </p:cNvSpPr>
          <p:nvPr/>
        </p:nvSpPr>
        <p:spPr>
          <a:xfrm>
            <a:off x="1055084" y="5257800"/>
            <a:ext cx="6893169" cy="53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11016" y="2209800"/>
            <a:ext cx="8721969" cy="1295400"/>
          </a:xfrm>
          <a:prstGeom prst="rect">
            <a:avLst/>
          </a:prstGeom>
        </p:spPr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Verdana" pitchFamily="34" charset="0"/>
                <a:cs typeface="Calibri"/>
              </a:rPr>
              <a:t>THANK YOU</a:t>
            </a: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1125416" y="5867400"/>
            <a:ext cx="6893169" cy="533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86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-71437"/>
            <a:ext cx="9144000" cy="1071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b="1" dirty="0" smtClean="0">
                <a:solidFill>
                  <a:srgbClr val="0000FF"/>
                </a:solidFill>
              </a:rPr>
              <a:t>CPEC  Cooperation Fields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181600"/>
          </a:xfrm>
        </p:spPr>
        <p:txBody>
          <a:bodyPr>
            <a:normAutofit lnSpcReduction="10000"/>
          </a:bodyPr>
          <a:lstStyle/>
          <a:p>
            <a:pPr marL="349250" lvl="2" indent="0">
              <a:buNone/>
            </a:pPr>
            <a:r>
              <a:rPr lang="en-US" altLang="en-US" sz="2800" b="1" dirty="0" smtClean="0"/>
              <a:t>China Pakistan Economic Corridor Long Term Plan </a:t>
            </a:r>
            <a:r>
              <a:rPr lang="en-US" altLang="en-US" sz="2800" dirty="0" smtClean="0"/>
              <a:t>:  </a:t>
            </a:r>
          </a:p>
          <a:p>
            <a:pPr marL="349250" lvl="2" indent="0">
              <a:buNone/>
            </a:pPr>
            <a:r>
              <a:rPr lang="en-US" altLang="en-US" sz="2800" dirty="0" smtClean="0"/>
              <a:t>Timeframe 2014 – 2030</a:t>
            </a:r>
          </a:p>
          <a:p>
            <a:pPr marL="349250" lvl="2" indent="0">
              <a:buNone/>
            </a:pPr>
            <a:r>
              <a:rPr lang="en-US" altLang="en-US" sz="2800" b="1" dirty="0" smtClean="0"/>
              <a:t>Components:</a:t>
            </a:r>
          </a:p>
          <a:p>
            <a:pPr marL="863600" lvl="2" indent="-514350">
              <a:buFont typeface="+mj-lt"/>
              <a:buAutoNum type="romanUcPeriod"/>
            </a:pPr>
            <a:r>
              <a:rPr lang="en-US" altLang="en-US" dirty="0" smtClean="0"/>
              <a:t>Energy (Coal, </a:t>
            </a:r>
            <a:r>
              <a:rPr lang="en-US" altLang="en-US" dirty="0" err="1" smtClean="0"/>
              <a:t>Hydel</a:t>
            </a:r>
            <a:r>
              <a:rPr lang="en-US" altLang="en-US" dirty="0" smtClean="0"/>
              <a:t>, Wind, Solar, </a:t>
            </a:r>
            <a:r>
              <a:rPr lang="en-US" altLang="en-US" dirty="0"/>
              <a:t>LNG </a:t>
            </a:r>
            <a:r>
              <a:rPr lang="en-US" altLang="en-US" dirty="0" smtClean="0"/>
              <a:t>, Transmission)</a:t>
            </a:r>
          </a:p>
          <a:p>
            <a:pPr marL="863600" lvl="2" indent="-514350">
              <a:buFont typeface="+mj-lt"/>
              <a:buAutoNum type="romanUcPeriod"/>
            </a:pPr>
            <a:r>
              <a:rPr lang="en-US" altLang="en-US" dirty="0" smtClean="0"/>
              <a:t>Infrastructure (Road, Rail, Aviation, Data connectivity)</a:t>
            </a:r>
          </a:p>
          <a:p>
            <a:pPr marL="863600" lvl="2" indent="-514350">
              <a:buFont typeface="+mj-lt"/>
              <a:buAutoNum type="romanUcPeriod"/>
            </a:pPr>
            <a:r>
              <a:rPr lang="en-US" altLang="en-US" dirty="0"/>
              <a:t>Gwadar Port (Socio-economic development</a:t>
            </a:r>
            <a:r>
              <a:rPr lang="en-US" altLang="en-US" dirty="0" smtClean="0"/>
              <a:t>)</a:t>
            </a:r>
          </a:p>
          <a:p>
            <a:pPr marL="863600" lvl="2" indent="-514350">
              <a:buFont typeface="+mj-lt"/>
              <a:buAutoNum type="romanUcPeriod"/>
            </a:pPr>
            <a:r>
              <a:rPr lang="en-US" altLang="en-US" dirty="0" smtClean="0"/>
              <a:t>Industrial Cooperation (Gwadar Free Zone and other industrial parks to be finalized)</a:t>
            </a:r>
          </a:p>
          <a:p>
            <a:pPr marL="400050" lvl="2" indent="0">
              <a:buNone/>
            </a:pPr>
            <a:r>
              <a:rPr lang="en-US" altLang="en-US" sz="2800" b="1" dirty="0" smtClean="0"/>
              <a:t>Framework: </a:t>
            </a:r>
          </a:p>
          <a:p>
            <a:pPr marL="860425" lvl="2" indent="0">
              <a:buNone/>
            </a:pPr>
            <a:r>
              <a:rPr lang="en-US" dirty="0" smtClean="0"/>
              <a:t>Joint Cooperation Committee supported by 5 Joint Working Groups is steering </a:t>
            </a:r>
            <a:r>
              <a:rPr lang="en-US" smtClean="0"/>
              <a:t>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17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397323" y="1014108"/>
            <a:ext cx="4518079" cy="556235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27239" tIns="13619" rIns="27239" bIns="13619">
            <a:spAutoFit/>
          </a:bodyPr>
          <a:lstStyle>
            <a:lvl1pPr defTabSz="1519238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defTabSz="1519238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defTabSz="1519238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defTabSz="1519238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defTabSz="1519238" eaLnBrk="0" hangingPunct="0"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15192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15192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15192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1519238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US" altLang="zh-CN" sz="2000" b="1" dirty="0" smtClean="0">
                <a:solidFill>
                  <a:srgbClr val="000000"/>
                </a:solidFill>
                <a:latin typeface="Century Gothic" panose="020B0502020202020204"/>
                <a:ea typeface="华文细黑" pitchFamily="2" charset="-122"/>
              </a:rPr>
              <a:t>1</a:t>
            </a:r>
            <a:r>
              <a:rPr lang="en-US" altLang="zh-CN" sz="2000" b="1" baseline="30000" dirty="0" smtClean="0">
                <a:solidFill>
                  <a:srgbClr val="000000"/>
                </a:solidFill>
                <a:latin typeface="Century Gothic" panose="020B0502020202020204"/>
                <a:ea typeface="华文细黑" pitchFamily="2" charset="-122"/>
              </a:rPr>
              <a:t>st</a:t>
            </a:r>
            <a:r>
              <a:rPr lang="en-US" altLang="zh-CN" sz="2000" b="1" dirty="0" smtClean="0">
                <a:solidFill>
                  <a:srgbClr val="000000"/>
                </a:solidFill>
                <a:latin typeface="Century Gothic" panose="020B0502020202020204"/>
                <a:ea typeface="华文细黑" pitchFamily="2" charset="-122"/>
              </a:rPr>
              <a:t> Target</a:t>
            </a:r>
            <a:r>
              <a:rPr lang="zh-CN" altLang="en-US" sz="2000" b="1" dirty="0" smtClean="0">
                <a:latin typeface="Century Gothic" panose="020B0502020202020204"/>
                <a:ea typeface="华文细黑" pitchFamily="2" charset="-122"/>
              </a:rPr>
              <a:t>（</a:t>
            </a:r>
            <a:r>
              <a:rPr lang="en-US" altLang="zh-CN" sz="2000" b="1" dirty="0" smtClean="0">
                <a:latin typeface="Century Gothic" panose="020B0502020202020204"/>
                <a:ea typeface="华文细黑" pitchFamily="2" charset="-122"/>
              </a:rPr>
              <a:t>2020</a:t>
            </a:r>
            <a:r>
              <a:rPr lang="zh-CN" altLang="en-US" sz="2000" b="1" dirty="0">
                <a:latin typeface="Century Gothic" panose="020B0502020202020204"/>
                <a:ea typeface="华文细黑" pitchFamily="2" charset="-122"/>
              </a:rPr>
              <a:t>）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: 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Period of market 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cultivation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. To develop commercial logistics and other industries with local </a:t>
            </a:r>
            <a:r>
              <a:rPr lang="en-US" altLang="zh-CN" sz="2000" dirty="0" smtClean="0">
                <a:latin typeface="Century Gothic" panose="020B0502020202020204"/>
                <a:ea typeface="华文细黑" pitchFamily="2" charset="-122"/>
              </a:rPr>
              <a:t>resources.</a:t>
            </a:r>
            <a:endParaRPr lang="en-US" altLang="zh-CN" sz="2000" dirty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endParaRPr lang="en-US" altLang="zh-CN" sz="2000" b="1" dirty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endParaRPr lang="en-US" altLang="zh-CN" sz="2000" b="1" dirty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2</a:t>
            </a:r>
            <a:r>
              <a:rPr lang="en-US" altLang="zh-CN" sz="2000" b="1" baseline="30000" dirty="0">
                <a:latin typeface="Century Gothic" panose="020B0502020202020204"/>
                <a:ea typeface="华文细黑" pitchFamily="2" charset="-122"/>
              </a:rPr>
              <a:t>nd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 Target</a:t>
            </a:r>
            <a:r>
              <a:rPr lang="zh-CN" altLang="en-US" sz="2000" b="1" dirty="0" smtClean="0">
                <a:latin typeface="Century Gothic" panose="020B0502020202020204"/>
                <a:ea typeface="华文细黑" pitchFamily="2" charset="-122"/>
              </a:rPr>
              <a:t>（</a:t>
            </a:r>
            <a:r>
              <a:rPr lang="en-US" altLang="zh-CN" sz="2000" b="1" dirty="0" smtClean="0">
                <a:latin typeface="Century Gothic" panose="020B0502020202020204"/>
                <a:ea typeface="华文细黑" pitchFamily="2" charset="-122"/>
              </a:rPr>
              <a:t>2025</a:t>
            </a:r>
            <a:r>
              <a:rPr lang="zh-CN" altLang="en-US" sz="2000" b="1" dirty="0">
                <a:latin typeface="Century Gothic" panose="020B0502020202020204"/>
                <a:ea typeface="华文细黑" pitchFamily="2" charset="-122"/>
              </a:rPr>
              <a:t>）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: 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Period of expansion and 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development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. Processing and manufacturing industries will be developed. </a:t>
            </a:r>
            <a:endParaRPr lang="en-US" altLang="zh-CN" sz="2000" dirty="0" smtClean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endParaRPr lang="en-US" altLang="zh-CN" sz="2000" b="1" dirty="0" smtClean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endParaRPr lang="en-US" altLang="zh-CN" sz="2000" b="1" dirty="0">
              <a:latin typeface="Century Gothic" panose="020B0502020202020204"/>
              <a:ea typeface="华文细黑" pitchFamily="2" charset="-122"/>
            </a:endParaRPr>
          </a:p>
          <a:p>
            <a:pPr algn="just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3</a:t>
            </a:r>
            <a:r>
              <a:rPr lang="en-US" altLang="zh-CN" sz="2000" b="1" baseline="30000" dirty="0">
                <a:latin typeface="Century Gothic" panose="020B0502020202020204"/>
                <a:ea typeface="华文细黑" pitchFamily="2" charset="-122"/>
              </a:rPr>
              <a:t>rd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 Target</a:t>
            </a:r>
            <a:r>
              <a:rPr lang="zh-CN" altLang="en-US" sz="2000" b="1" dirty="0" smtClean="0">
                <a:latin typeface="Century Gothic" panose="020B0502020202020204"/>
                <a:ea typeface="华文细黑" pitchFamily="2" charset="-122"/>
              </a:rPr>
              <a:t>（</a:t>
            </a:r>
            <a:r>
              <a:rPr lang="en-US" altLang="zh-CN" sz="2000" b="1" dirty="0" smtClean="0">
                <a:latin typeface="Century Gothic" panose="020B0502020202020204"/>
                <a:ea typeface="华文细黑" pitchFamily="2" charset="-122"/>
              </a:rPr>
              <a:t>2030</a:t>
            </a:r>
            <a:r>
              <a:rPr lang="zh-CN" altLang="en-US" sz="2000" b="1" dirty="0">
                <a:latin typeface="Century Gothic" panose="020B0502020202020204"/>
                <a:ea typeface="华文细黑" pitchFamily="2" charset="-122"/>
              </a:rPr>
              <a:t>）</a:t>
            </a:r>
            <a:r>
              <a:rPr lang="en-US" altLang="zh-CN" sz="2000" b="1" dirty="0">
                <a:latin typeface="Century Gothic" panose="020B0502020202020204"/>
                <a:ea typeface="华文细黑" pitchFamily="2" charset="-122"/>
              </a:rPr>
              <a:t>: </a:t>
            </a:r>
            <a:r>
              <a:rPr lang="en-US" altLang="zh-CN" sz="2000" dirty="0" smtClean="0">
                <a:latin typeface="Century Gothic" panose="020B0502020202020204"/>
                <a:ea typeface="华文细黑" pitchFamily="2" charset="-122"/>
              </a:rPr>
              <a:t>Period of </a:t>
            </a:r>
            <a:r>
              <a:rPr lang="en-US" altLang="zh-CN" sz="2000" b="1" dirty="0" smtClean="0">
                <a:latin typeface="Century Gothic" panose="020B0502020202020204"/>
                <a:ea typeface="华文细黑" pitchFamily="2" charset="-122"/>
              </a:rPr>
              <a:t>Maturity</a:t>
            </a:r>
            <a:r>
              <a:rPr lang="en-US" altLang="zh-CN" sz="2000" dirty="0" smtClean="0">
                <a:latin typeface="Century Gothic" panose="020B0502020202020204"/>
                <a:ea typeface="华文细黑" pitchFamily="2" charset="-122"/>
              </a:rPr>
              <a:t>. 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Enlarge the </a:t>
            </a:r>
            <a:r>
              <a:rPr lang="en-US" altLang="zh-CN" sz="2000" dirty="0" smtClean="0">
                <a:latin typeface="Century Gothic" panose="020B0502020202020204"/>
                <a:ea typeface="华文细黑" pitchFamily="2" charset="-122"/>
              </a:rPr>
              <a:t>scale and scope </a:t>
            </a:r>
            <a:r>
              <a:rPr lang="en-US" altLang="zh-CN" sz="2000" dirty="0">
                <a:latin typeface="Century Gothic" panose="020B0502020202020204"/>
                <a:ea typeface="华文细黑" pitchFamily="2" charset="-122"/>
              </a:rPr>
              <a:t>of </a:t>
            </a:r>
            <a:r>
              <a:rPr lang="en-US" altLang="zh-CN" sz="2000" dirty="0" smtClean="0">
                <a:latin typeface="Century Gothic" panose="020B0502020202020204"/>
                <a:ea typeface="华文细黑" pitchFamily="2" charset="-122"/>
              </a:rPr>
              <a:t>Free Zone. </a:t>
            </a:r>
            <a:endParaRPr lang="en-US" altLang="zh-CN" sz="2000" dirty="0">
              <a:latin typeface="Century Gothic" panose="020B0502020202020204"/>
              <a:ea typeface="华文细黑" pitchFamily="2" charset="-122"/>
            </a:endParaRPr>
          </a:p>
        </p:txBody>
      </p:sp>
      <p:pic>
        <p:nvPicPr>
          <p:cNvPr id="13316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84"/>
          <a:stretch>
            <a:fillRect/>
          </a:stretch>
        </p:blipFill>
        <p:spPr bwMode="auto">
          <a:xfrm>
            <a:off x="261689" y="1063518"/>
            <a:ext cx="3971343" cy="28694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87" y="4080896"/>
            <a:ext cx="3978930" cy="2480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26435" y="295828"/>
            <a:ext cx="683797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0000"/>
                </a:solidFill>
                <a:latin typeface="Century Gothic"/>
              </a:rPr>
              <a:t>Development Targets</a:t>
            </a:r>
            <a:endParaRPr lang="en-US" sz="3200" b="1" dirty="0">
              <a:solidFill>
                <a:srgbClr val="0000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18035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715962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Industrial Cooperation under CPEC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246228"/>
              </p:ext>
            </p:extLst>
          </p:nvPr>
        </p:nvGraphicFramePr>
        <p:xfrm>
          <a:off x="419848" y="1142997"/>
          <a:ext cx="8420651" cy="548640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691821"/>
                <a:gridCol w="5728830"/>
              </a:tblGrid>
              <a:tr h="609601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Province/Unit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9 Location for Industrial Zone (6</a:t>
                      </a:r>
                      <a:r>
                        <a:rPr lang="en-US" sz="2400" baseline="30000" dirty="0" smtClean="0">
                          <a:solidFill>
                            <a:srgbClr val="0000FF"/>
                          </a:solidFill>
                        </a:rPr>
                        <a:t>th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 JCC)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KPK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Rashakai</a:t>
                      </a:r>
                      <a:r>
                        <a:rPr lang="en-US" sz="2000" b="1" dirty="0" smtClean="0"/>
                        <a:t> Economic Zone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Sindh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Dhabeji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Balochistan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Bostan</a:t>
                      </a:r>
                      <a:r>
                        <a:rPr lang="en-US" sz="2000" b="1" dirty="0" smtClean="0"/>
                        <a:t> Industrial Zone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Punjab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M-2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dirty="0" err="1" smtClean="0"/>
                        <a:t>Sheikhupura</a:t>
                      </a:r>
                      <a:r>
                        <a:rPr lang="en-US" sz="2000" b="1" baseline="0" dirty="0" smtClean="0"/>
                        <a:t>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North Area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Moqpondass</a:t>
                      </a:r>
                      <a:r>
                        <a:rPr lang="en-US" sz="2000" b="1" dirty="0" smtClean="0"/>
                        <a:t>,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Gilgit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Baltistan</a:t>
                      </a:r>
                      <a:r>
                        <a:rPr lang="en-US" sz="2000" b="1" baseline="0" dirty="0" smtClean="0"/>
                        <a:t> SEZ 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Federal Area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ICT Model Industrial Zone &amp; PSM-Port </a:t>
                      </a:r>
                      <a:r>
                        <a:rPr lang="en-US" sz="2000" b="1" dirty="0" err="1" smtClean="0"/>
                        <a:t>Qasim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FATA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Mohmand</a:t>
                      </a:r>
                      <a:r>
                        <a:rPr lang="en-US" sz="2000" b="1" dirty="0" smtClean="0"/>
                        <a:t> Marble City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60960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AJK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Bhimbar Industrial Zone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417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417742"/>
              </p:ext>
            </p:extLst>
          </p:nvPr>
        </p:nvGraphicFramePr>
        <p:xfrm>
          <a:off x="304800" y="457200"/>
          <a:ext cx="85344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CC792-F3A6-4ADF-9D51-BC1AA0B7726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62400" y="152404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4800" dirty="0" smtClean="0">
                <a:solidFill>
                  <a:prstClr val="black"/>
                </a:solidFill>
                <a:latin typeface="Cooper Black"/>
                <a:cs typeface="Cooper Black"/>
              </a:rPr>
              <a:t>Opportunities</a:t>
            </a:r>
            <a:r>
              <a:rPr lang="en-US" sz="3600" dirty="0" smtClean="0">
                <a:solidFill>
                  <a:prstClr val="black"/>
                </a:solidFill>
                <a:latin typeface="Cooper Black"/>
                <a:cs typeface="Cooper Black"/>
              </a:rPr>
              <a:t> </a:t>
            </a:r>
            <a:endParaRPr lang="en-US" sz="3600" dirty="0">
              <a:solidFill>
                <a:prstClr val="black"/>
              </a:solidFill>
              <a:latin typeface="Cooper Black"/>
              <a:cs typeface="Cooper Black"/>
            </a:endParaRPr>
          </a:p>
        </p:txBody>
      </p:sp>
    </p:spTree>
    <p:extLst>
      <p:ext uri="{BB962C8B-B14F-4D97-AF65-F5344CB8AC3E}">
        <p14:creationId xmlns:p14="http://schemas.microsoft.com/office/powerpoint/2010/main" val="390894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Connectivity and Wider Economic Benefits 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743251"/>
              </p:ext>
            </p:extLst>
          </p:nvPr>
        </p:nvGraphicFramePr>
        <p:xfrm>
          <a:off x="457200" y="1981200"/>
          <a:ext cx="8229600" cy="4144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CC792-F3A6-4ADF-9D51-BC1AA0B7726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789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129"/>
            <a:ext cx="8763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</a:rPr>
              <a:t>Population of Pakistan </a:t>
            </a:r>
            <a:r>
              <a:rPr lang="en-US" sz="3200" b="1" dirty="0">
                <a:solidFill>
                  <a:srgbClr val="0000FF"/>
                </a:solidFill>
              </a:rPr>
              <a:t>(in millions</a:t>
            </a:r>
            <a:r>
              <a:rPr lang="en-US" sz="3200" b="1" dirty="0" smtClean="0">
                <a:solidFill>
                  <a:srgbClr val="0000FF"/>
                </a:solidFill>
              </a:rPr>
              <a:t>)</a:t>
            </a:r>
            <a:r>
              <a:rPr lang="en-US" dirty="0" smtClean="0"/>
              <a:t> </a:t>
            </a:r>
            <a:r>
              <a:rPr lang="en-US" sz="4000" dirty="0" smtClean="0"/>
              <a:t>(</a:t>
            </a:r>
            <a:r>
              <a:rPr lang="en-US" sz="4000" dirty="0"/>
              <a:t>Census 1951-2017)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815806"/>
              </p:ext>
            </p:extLst>
          </p:nvPr>
        </p:nvGraphicFramePr>
        <p:xfrm>
          <a:off x="304800" y="1825625"/>
          <a:ext cx="85344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22" y="6305551"/>
            <a:ext cx="3124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*= estimated to fill the gap</a:t>
            </a:r>
          </a:p>
        </p:txBody>
      </p:sp>
    </p:spTree>
    <p:extLst>
      <p:ext uri="{BB962C8B-B14F-4D97-AF65-F5344CB8AC3E}">
        <p14:creationId xmlns:p14="http://schemas.microsoft.com/office/powerpoint/2010/main" val="150536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34"/>
            <a:ext cx="8610600" cy="107270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cap="none" dirty="0" smtClean="0">
                <a:solidFill>
                  <a:srgbClr val="0000FF"/>
                </a:solidFill>
              </a:rPr>
              <a:t>Population </a:t>
            </a:r>
            <a:r>
              <a:rPr lang="en-US" sz="4900" b="1" cap="none" dirty="0">
                <a:solidFill>
                  <a:srgbClr val="0000FF"/>
                </a:solidFill>
              </a:rPr>
              <a:t>by Residence</a:t>
            </a:r>
            <a:r>
              <a:rPr lang="en-US" cap="none" dirty="0"/>
              <a:t/>
            </a:r>
            <a:br>
              <a:rPr lang="en-US" cap="none" dirty="0"/>
            </a:br>
            <a:r>
              <a:rPr lang="en-US" cap="none" dirty="0" smtClean="0"/>
              <a:t>Census </a:t>
            </a:r>
            <a:r>
              <a:rPr lang="en-US" cap="none" dirty="0"/>
              <a:t>(1951-2017)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425573"/>
              </p:ext>
            </p:extLst>
          </p:nvPr>
        </p:nvGraphicFramePr>
        <p:xfrm>
          <a:off x="533400" y="1238250"/>
          <a:ext cx="7953376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16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ory">
    <a:dk1>
      <a:sysClr val="windowText" lastClr="000000"/>
    </a:dk1>
    <a:lt1>
      <a:sysClr val="window" lastClr="FFFFFF"/>
    </a:lt1>
    <a:dk2>
      <a:srgbClr val="212121"/>
    </a:dk2>
    <a:lt2>
      <a:srgbClr val="CDD4D7"/>
    </a:lt2>
    <a:accent1>
      <a:srgbClr val="1D86CD"/>
    </a:accent1>
    <a:accent2>
      <a:srgbClr val="732E9A"/>
    </a:accent2>
    <a:accent3>
      <a:srgbClr val="B50B1B"/>
    </a:accent3>
    <a:accent4>
      <a:srgbClr val="E8950E"/>
    </a:accent4>
    <a:accent5>
      <a:srgbClr val="55992B"/>
    </a:accent5>
    <a:accent6>
      <a:srgbClr val="2C9C89"/>
    </a:accent6>
    <a:hlink>
      <a:srgbClr val="EC4D4D"/>
    </a:hlink>
    <a:folHlink>
      <a:srgbClr val="F8CE8A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986</Words>
  <Application>Microsoft Macintosh PowerPoint</Application>
  <PresentationFormat>On-screen Show (4:3)</PresentationFormat>
  <Paragraphs>232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PowerPoint Presentation</vt:lpstr>
      <vt:lpstr>Sequence of talk</vt:lpstr>
      <vt:lpstr>CPEC  Cooperation Fields</vt:lpstr>
      <vt:lpstr>PowerPoint Presentation</vt:lpstr>
      <vt:lpstr>Industrial Cooperation under CPEC</vt:lpstr>
      <vt:lpstr>PowerPoint Presentation</vt:lpstr>
      <vt:lpstr>Connectivity and Wider Economic Benefits </vt:lpstr>
      <vt:lpstr>Population of Pakistan (in millions) (Census 1951-2017)</vt:lpstr>
      <vt:lpstr>Population by Residence Census (1951-2017)</vt:lpstr>
      <vt:lpstr>Top cities of Pakistan  (Census 1951-2017)</vt:lpstr>
      <vt:lpstr>Population of Pakistan,  (Future Projections 2051 based on Census 2017)</vt:lpstr>
      <vt:lpstr>Population of Pakistan,  (Future Projections 2051 based on Census 2017)</vt:lpstr>
      <vt:lpstr>Poverty- Cost of Basic Need (Headcount)</vt:lpstr>
      <vt:lpstr>  GDP Growth Trend (%)</vt:lpstr>
      <vt:lpstr>Emerging Middle Class </vt:lpstr>
      <vt:lpstr>Housing Units - Shortage</vt:lpstr>
      <vt:lpstr>Consumer Expenditure on Housing  (% of Total Household Expenditure) </vt:lpstr>
      <vt:lpstr>How to cater the needs of society?</vt:lpstr>
      <vt:lpstr>Cities as engine of economic growth - Better Urban Policy </vt:lpstr>
      <vt:lpstr> Competitive Cities Look Like   </vt:lpstr>
      <vt:lpstr>Leveraging Karachi Way Forward !!!</vt:lpstr>
      <vt:lpstr>Leveraging Karachi Way Forward !!!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 Ullah JCE</dc:creator>
  <cp:lastModifiedBy>Nadeem Javed</cp:lastModifiedBy>
  <cp:revision>115</cp:revision>
  <cp:lastPrinted>1601-01-01T00:00:00Z</cp:lastPrinted>
  <dcterms:created xsi:type="dcterms:W3CDTF">1601-01-01T00:00:00Z</dcterms:created>
  <dcterms:modified xsi:type="dcterms:W3CDTF">2018-02-05T05:29:03Z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